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Lst>
  <p:sldSz cy="5143500" cx="9144000"/>
  <p:notesSz cx="6858000" cy="9144000"/>
  <p:embeddedFontLst>
    <p:embeddedFont>
      <p:font typeface="Roboto"/>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115BBB-2813-4AFD-8975-698A9BDC5A17}">
  <a:tblStyle styleId="{D2115BBB-2813-4AFD-8975-698A9BDC5A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120"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bold.fntdata"/><Relationship Id="rId117" Type="http://schemas.openxmlformats.org/officeDocument/2006/relationships/font" Target="fonts/Roboto-regular.fntdata"/><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Roboto-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e5258d01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e5258d01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5e5258d010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5e5258d010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e5258d010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5e5258d010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5e5258d010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5e5258d010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5e5258d010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5e5258d010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95c0540ae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95c0540ae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95c0540a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95c0540a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95c0540ae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95c0540ae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95c0540ae9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95c0540ae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95c0540ae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95c0540ae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944509b24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944509b24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e5258d010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e5258d01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944509b24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944509b24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e5258d01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e5258d01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e5258d010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e5258d010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e5258d01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e5258d01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e5258d01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e5258d01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5d53b2e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5d53b2e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5d53b2e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5d53b2e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5d53b2ee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5d53b2ee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5d53b2ee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95d53b2ee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944509b2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944509b2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cf28f44dc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cf28f44dc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94190b24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94190b24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4190b24c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4190b24c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94190b24c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94190b24c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4190b24c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4190b24c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4190b24c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4190b24c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4190b24c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4190b24c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4190b24c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94190b24c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4190b24c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4190b24c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4190b24c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4190b24c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5cf28f44d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5cf28f44d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4190b24c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4190b24c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4190b24c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4190b24c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94190b24c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94190b24c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4190b24c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4190b24c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4190b24c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4190b24c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94190b24c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94190b24c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94190b24c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94190b24c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94190b24c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94190b24c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4190b24c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4190b24c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cf28f44dc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5cf28f44dc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4190b24c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4190b24c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cf28f44dc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cf28f44dc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4190b24c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94190b24c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42cf5177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42cf5177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42cf5177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942cf5177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942cf5177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942cf5177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5cf28f44d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5cf28f44d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5d53b2ee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5d53b2ee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5d53b2ee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5d53b2ee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95d53b2ee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95d53b2ee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95d53b2e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95d53b2e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5cf28f44d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5cf28f44d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95d53b2ee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95d53b2ee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5d53b2ee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95d53b2ee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95d53b2ee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95d53b2eeb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95d53b2ee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95d53b2ee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5d53b2ee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95d53b2ee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42cf5177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42cf5177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5cf28f44dc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5cf28f44dc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942cf5177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942cf5177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942cf51776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942cf5177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942cf51776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942cf51776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5e5258d01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5e5258d01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942cf51776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942cf51776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942cf51776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942cf51776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5c0540ae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5c0540ae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95c0540ae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95c0540ae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95d53b2ee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95d53b2e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942cf51776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942cf51776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5cf28f44d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5cf28f44d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414177a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9414177a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942cf5177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942cf5177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5cf28f44dc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5cf28f44dc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cf28f44dc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cf28f44d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942cf5177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942cf5177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942cf51776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942cf51776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945b51350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945b5135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945b51350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945b5135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945b51350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945b51350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946647f9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946647f9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944509b2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944509b2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944509b24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944509b24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9443f1da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9443f1da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9443f1dac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9443f1dac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cf28f44d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5cf28f44d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9443f1dac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9443f1dac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9443f1dac4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9443f1dac4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9443f1dac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9443f1dac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9443f1dac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9443f1dac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9443f1dac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9443f1dac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9443f1dac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9443f1dac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9443f1dac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9443f1dac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9443f1dac4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9443f1dac4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9443f1dac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9443f1dac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947c108a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947c108a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e5258d010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e5258d01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943a877e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943a877e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943a877e4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943a877e4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e5258d01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5e5258d01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5e5258d01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5e5258d01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951fec32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951fec32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5e5258d0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5e5258d0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5e5258d01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5e5258d01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5e5258d01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5e5258d01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e5258d010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e5258d01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5e5258d010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5e5258d010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www.einfochips.com/blog/understanding-object-localization-with-deep-learn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dudeperf3ct.github.io/object/detection/2019/01/07/Mystery-of-Object-Detection/#introduction-to-object-detec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6.pn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5.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4.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6.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colab.research.google.com/drive/1oAaFTg9mH8iNwtkyPRpUNGTErRuRk3L1#scrollTo=AGq24MmVTx0L" TargetMode="External"/><Relationship Id="rId4" Type="http://schemas.openxmlformats.org/officeDocument/2006/relationships/hyperlink" Target="https://tensorspace.org/html/playground/resnet50.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5.jpg"/><Relationship Id="rId4" Type="http://schemas.openxmlformats.org/officeDocument/2006/relationships/image" Target="../media/image42.jpg"/><Relationship Id="rId5"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3.png"/><Relationship Id="rId4" Type="http://schemas.openxmlformats.org/officeDocument/2006/relationships/image" Target="../media/image48.png"/><Relationship Id="rId5" Type="http://schemas.openxmlformats.org/officeDocument/2006/relationships/image" Target="../media/image47.png"/><Relationship Id="rId6"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9.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6.jpg"/><Relationship Id="rId4" Type="http://schemas.openxmlformats.org/officeDocument/2006/relationships/image" Target="../media/image55.jpg"/><Relationship Id="rId5" Type="http://schemas.openxmlformats.org/officeDocument/2006/relationships/image" Target="../media/image50.png"/><Relationship Id="rId6" Type="http://schemas.openxmlformats.org/officeDocument/2006/relationships/hyperlink" Target="https://colab.research.google.com/drive/1ufc080TCONo_DBRyF-1cfr0T_KjDPxoz?usp=sharin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huggingface.co/docs/transformers/model_doc/detr"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7.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2.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8.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arxiv.org/pdf/2305.09972.pdf"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88158" y="-3229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a:t>
            </a:r>
            <a:r>
              <a:rPr lang="en"/>
              <a:t>bject Detection &amp; Classification</a:t>
            </a:r>
            <a:endParaRPr/>
          </a:p>
        </p:txBody>
      </p:sp>
      <p:sp>
        <p:nvSpPr>
          <p:cNvPr id="55" name="Google Shape;55;p13"/>
          <p:cNvSpPr txBox="1"/>
          <p:nvPr>
            <p:ph idx="1" type="subTitle"/>
          </p:nvPr>
        </p:nvSpPr>
        <p:spPr>
          <a:xfrm>
            <a:off x="4050350" y="2834125"/>
            <a:ext cx="4782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Cynaptics Info Session2</a:t>
            </a:r>
            <a:endParaRPr/>
          </a:p>
        </p:txBody>
      </p:sp>
      <p:pic>
        <p:nvPicPr>
          <p:cNvPr id="56" name="Google Shape;56;p13"/>
          <p:cNvPicPr preferRelativeResize="0"/>
          <p:nvPr/>
        </p:nvPicPr>
        <p:blipFill>
          <a:blip r:embed="rId3">
            <a:alphaModFix/>
          </a:blip>
          <a:stretch>
            <a:fillRect/>
          </a:stretch>
        </p:blipFill>
        <p:spPr>
          <a:xfrm>
            <a:off x="267576" y="1976225"/>
            <a:ext cx="3690000" cy="2666025"/>
          </a:xfrm>
          <a:prstGeom prst="rect">
            <a:avLst/>
          </a:prstGeom>
          <a:noFill/>
          <a:ln>
            <a:noFill/>
          </a:ln>
        </p:spPr>
      </p:pic>
      <p:sp>
        <p:nvSpPr>
          <p:cNvPr id="57" name="Google Shape;57;p13"/>
          <p:cNvSpPr txBox="1"/>
          <p:nvPr/>
        </p:nvSpPr>
        <p:spPr>
          <a:xfrm>
            <a:off x="5153150" y="3998225"/>
            <a:ext cx="40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
        <p:nvSpPr>
          <p:cNvPr id="58" name="Google Shape;58;p13"/>
          <p:cNvSpPr txBox="1"/>
          <p:nvPr/>
        </p:nvSpPr>
        <p:spPr>
          <a:xfrm>
            <a:off x="4664725" y="1924950"/>
            <a:ext cx="45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Anchor Based Methods</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t>Anchor-based methods, also known as </a:t>
            </a:r>
            <a:r>
              <a:rPr lang="en">
                <a:solidFill>
                  <a:srgbClr val="FF0000"/>
                </a:solidFill>
              </a:rPr>
              <a:t>one-stage detection methods</a:t>
            </a:r>
            <a:r>
              <a:rPr lang="en"/>
              <a:t>, </a:t>
            </a:r>
            <a:r>
              <a:rPr lang="en">
                <a:solidFill>
                  <a:srgbClr val="FF0000"/>
                </a:solidFill>
              </a:rPr>
              <a:t>combine object localization and classification in a single step</a:t>
            </a:r>
            <a:r>
              <a:rPr lang="en"/>
              <a:t>. Instead of relying on a separate region proposal step, anchor-based methods use predefined anchor boxes to predict object presence and location for each anchor in a grid over the image.</a:t>
            </a:r>
            <a:endParaRPr/>
          </a:p>
          <a:p>
            <a:pPr indent="0" lvl="0" marL="0" rtl="0" algn="l">
              <a:spcBef>
                <a:spcPts val="1200"/>
              </a:spcBef>
              <a:spcAft>
                <a:spcPts val="0"/>
              </a:spcAft>
              <a:buClr>
                <a:schemeClr val="dk1"/>
              </a:buClr>
              <a:buSzPct val="61111"/>
              <a:buFont typeface="Arial"/>
              <a:buNone/>
            </a:pPr>
            <a:r>
              <a:rPr b="1" lang="en"/>
              <a:t>Anchor Boxes:</a:t>
            </a:r>
            <a:r>
              <a:rPr lang="en"/>
              <a:t> Anchor boxes are pre-defined bounding boxes of different sizes and aspect ratios. These anchors are placed at various positions across the image in a grid. The network is trained to predict, for each anchor, whether an object is present and how the anchor's position and size should be adjusted to best fit the object if it is present.</a:t>
            </a:r>
            <a:endParaRPr/>
          </a:p>
          <a:p>
            <a:pPr indent="0" lvl="0" marL="0" rtl="0" algn="l">
              <a:spcBef>
                <a:spcPts val="1200"/>
              </a:spcBef>
              <a:spcAft>
                <a:spcPts val="0"/>
              </a:spcAft>
              <a:buClr>
                <a:schemeClr val="dk1"/>
              </a:buClr>
              <a:buSzPct val="61111"/>
              <a:buFont typeface="Arial"/>
              <a:buNone/>
            </a:pPr>
            <a:r>
              <a:rPr b="1" lang="en"/>
              <a:t>Object Classification and Localization</a:t>
            </a:r>
            <a:r>
              <a:rPr lang="en"/>
              <a:t>: In the same forward pass of the network, object classification and bounding box regression are performed for each anchor. This means the network simultaneously predicts object class scores and adjusts anchor coordinates to localize objects.</a:t>
            </a:r>
            <a:endParaRPr/>
          </a:p>
          <a:p>
            <a:pPr indent="0" lvl="0" marL="0" rtl="0" algn="l">
              <a:spcBef>
                <a:spcPts val="1200"/>
              </a:spcBef>
              <a:spcAft>
                <a:spcPts val="1200"/>
              </a:spcAft>
              <a:buNone/>
            </a:pPr>
            <a:r>
              <a:rPr lang="en"/>
              <a:t>A well-known example of an anchor-based method is the </a:t>
            </a:r>
            <a:r>
              <a:rPr lang="en">
                <a:solidFill>
                  <a:srgbClr val="FF0000"/>
                </a:solidFill>
              </a:rPr>
              <a:t>Single Shot MultiBox Detector (SSD) and YOLO (You Only Look Once)</a:t>
            </a:r>
            <a:r>
              <a:rPr lang="en"/>
              <a:t>, which provide real-time object detection using this approach.</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12"/>
          <p:cNvSpPr txBox="1"/>
          <p:nvPr>
            <p:ph type="title"/>
          </p:nvPr>
        </p:nvSpPr>
        <p:spPr>
          <a:xfrm>
            <a:off x="311700" y="31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Technical Jargons Explained</a:t>
            </a:r>
            <a:endParaRPr/>
          </a:p>
        </p:txBody>
      </p:sp>
      <p:sp>
        <p:nvSpPr>
          <p:cNvPr id="715" name="Google Shape;715;p112"/>
          <p:cNvSpPr txBox="1"/>
          <p:nvPr>
            <p:ph idx="1" type="body"/>
          </p:nvPr>
        </p:nvSpPr>
        <p:spPr>
          <a:xfrm>
            <a:off x="311700" y="968725"/>
            <a:ext cx="8520600" cy="3830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u="sng"/>
              <a:t>MultiScale Features:</a:t>
            </a:r>
            <a:endParaRPr sz="1200"/>
          </a:p>
          <a:p>
            <a:pPr indent="0" lvl="0" marL="0" rtl="0" algn="l">
              <a:spcBef>
                <a:spcPts val="1200"/>
              </a:spcBef>
              <a:spcAft>
                <a:spcPts val="0"/>
              </a:spcAft>
              <a:buNone/>
            </a:pPr>
            <a:r>
              <a:rPr lang="en" sz="1200"/>
              <a:t>Multiscale features are features that are extracted from an image at different scales. This allows the model to capture both fine-grained and coarse-grained information about the objects in the image.	</a:t>
            </a:r>
            <a:endParaRPr sz="1200"/>
          </a:p>
          <a:p>
            <a:pPr indent="0" lvl="0" marL="0" rtl="0" algn="l">
              <a:spcBef>
                <a:spcPts val="1200"/>
              </a:spcBef>
              <a:spcAft>
                <a:spcPts val="0"/>
              </a:spcAft>
              <a:buClr>
                <a:schemeClr val="dk1"/>
              </a:buClr>
              <a:buSzPts val="1100"/>
              <a:buFont typeface="Arial"/>
              <a:buNone/>
            </a:pPr>
            <a:r>
              <a:rPr lang="en" sz="1200"/>
              <a:t>For example, a low-scale feature might capture the overall shape of an object, while a high-scale feature might capture the fine details of the object's surface. By combining multiscale features, the model can get a more complete understanding of the objects in the image.</a:t>
            </a:r>
            <a:endParaRPr sz="1200"/>
          </a:p>
          <a:p>
            <a:pPr indent="0" lvl="0" marL="0" rtl="0" algn="l">
              <a:spcBef>
                <a:spcPts val="1200"/>
              </a:spcBef>
              <a:spcAft>
                <a:spcPts val="0"/>
              </a:spcAft>
              <a:buClr>
                <a:schemeClr val="dk1"/>
              </a:buClr>
              <a:buSzPts val="1100"/>
              <a:buFont typeface="Arial"/>
              <a:buNone/>
            </a:pPr>
            <a:r>
              <a:rPr lang="en" sz="1200"/>
              <a:t>Multiscale features are used in a variety of computer vision tasks, including object detection, image segmentation, and scene understanding. They are also used in other machine learning tasks, such as natural language processing and speech recognition.</a:t>
            </a:r>
            <a:endParaRPr sz="1200"/>
          </a:p>
          <a:p>
            <a:pPr indent="0" lvl="0" marL="0" rtl="0" algn="l">
              <a:spcBef>
                <a:spcPts val="1200"/>
              </a:spcBef>
              <a:spcAft>
                <a:spcPts val="0"/>
              </a:spcAft>
              <a:buNone/>
            </a:pPr>
            <a:r>
              <a:rPr lang="en" sz="1200"/>
              <a:t>Some examples of multiscale features:</a:t>
            </a:r>
            <a:endParaRPr sz="1200"/>
          </a:p>
          <a:p>
            <a:pPr indent="-304800" lvl="0" marL="457200" rtl="0" algn="l">
              <a:spcBef>
                <a:spcPts val="1200"/>
              </a:spcBef>
              <a:spcAft>
                <a:spcPts val="0"/>
              </a:spcAft>
              <a:buSzPts val="1200"/>
              <a:buChar char="●"/>
            </a:pPr>
            <a:r>
              <a:rPr lang="en" sz="1200"/>
              <a:t>Image pyramids</a:t>
            </a:r>
            <a:endParaRPr sz="1200"/>
          </a:p>
          <a:p>
            <a:pPr indent="-304800" lvl="0" marL="457200" rtl="0" algn="l">
              <a:spcBef>
                <a:spcPts val="0"/>
              </a:spcBef>
              <a:spcAft>
                <a:spcPts val="0"/>
              </a:spcAft>
              <a:buSzPts val="1200"/>
              <a:buChar char="●"/>
            </a:pPr>
            <a:r>
              <a:rPr lang="en" sz="1200"/>
              <a:t>Scale-invariant feature transform (SIFT) descriptors</a:t>
            </a:r>
            <a:endParaRPr sz="1200"/>
          </a:p>
          <a:p>
            <a:pPr indent="-304800" lvl="0" marL="457200" rtl="0" algn="l">
              <a:spcBef>
                <a:spcPts val="0"/>
              </a:spcBef>
              <a:spcAft>
                <a:spcPts val="0"/>
              </a:spcAft>
              <a:buSzPts val="1200"/>
              <a:buChar char="●"/>
            </a:pPr>
            <a:r>
              <a:rPr lang="en" sz="1200"/>
              <a:t>Histogram of oriented gradients (HOG) features</a:t>
            </a:r>
            <a:endParaRPr sz="12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Some Technical Jargons Explained</a:t>
            </a:r>
            <a:endParaRPr/>
          </a:p>
        </p:txBody>
      </p:sp>
      <p:sp>
        <p:nvSpPr>
          <p:cNvPr id="721" name="Google Shape;721;p113"/>
          <p:cNvSpPr txBox="1"/>
          <p:nvPr>
            <p:ph idx="1" type="body"/>
          </p:nvPr>
        </p:nvSpPr>
        <p:spPr>
          <a:xfrm>
            <a:off x="311700" y="1152475"/>
            <a:ext cx="8520600" cy="3628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u="sng"/>
              <a:t>Self-Attention Layers:</a:t>
            </a:r>
            <a:endParaRPr sz="1200"/>
          </a:p>
          <a:p>
            <a:pPr indent="0" lvl="0" marL="0" rtl="0" algn="l">
              <a:spcBef>
                <a:spcPts val="1200"/>
              </a:spcBef>
              <a:spcAft>
                <a:spcPts val="0"/>
              </a:spcAft>
              <a:buNone/>
            </a:pPr>
            <a:r>
              <a:rPr lang="en" sz="1200"/>
              <a:t>Self-attention layers have been used to achieve state-of-the-art results on a variety of computer vision tasks, including image classification, object detection, and image segmentation.</a:t>
            </a:r>
            <a:endParaRPr sz="1200"/>
          </a:p>
          <a:p>
            <a:pPr indent="0" lvl="0" marL="0" rtl="0" algn="l">
              <a:spcBef>
                <a:spcPts val="1200"/>
              </a:spcBef>
              <a:spcAft>
                <a:spcPts val="0"/>
              </a:spcAft>
              <a:buNone/>
            </a:pPr>
            <a:r>
              <a:rPr lang="en" sz="1200"/>
              <a:t>In computer vision, self-attention layers are typically used to learn spatial relationships between different parts of an image. This is done by comparing each pixel in the image to every other pixel. The self-attention layer then learns to weigh the importance of each pixel in order to extract more informative features.</a:t>
            </a:r>
            <a:endParaRPr sz="1200"/>
          </a:p>
          <a:p>
            <a:pPr indent="0" lvl="0" marL="0" rtl="0" algn="l">
              <a:spcBef>
                <a:spcPts val="1200"/>
              </a:spcBef>
              <a:spcAft>
                <a:spcPts val="0"/>
              </a:spcAft>
              <a:buNone/>
            </a:pPr>
            <a:r>
              <a:rPr lang="en" sz="1200"/>
              <a:t>Self-attention layers have a number of advantages over traditional convolutional neural networks (CNNs) for computer vision tasks.</a:t>
            </a:r>
            <a:endParaRPr sz="1200"/>
          </a:p>
          <a:p>
            <a:pPr indent="-304800" lvl="0" marL="457200" rtl="0" algn="l">
              <a:spcBef>
                <a:spcPts val="1200"/>
              </a:spcBef>
              <a:spcAft>
                <a:spcPts val="0"/>
              </a:spcAft>
              <a:buSzPts val="1200"/>
              <a:buChar char="●"/>
            </a:pPr>
            <a:r>
              <a:rPr lang="en" sz="1200"/>
              <a:t>Self-attention layers are able to model long-range dependencies in the image, which is important for tasks such as object detection and image segmentation. </a:t>
            </a:r>
            <a:endParaRPr sz="1200"/>
          </a:p>
          <a:p>
            <a:pPr indent="-304800" lvl="0" marL="457200" rtl="0" algn="l">
              <a:spcBef>
                <a:spcPts val="0"/>
              </a:spcBef>
              <a:spcAft>
                <a:spcPts val="0"/>
              </a:spcAft>
              <a:buSzPts val="1200"/>
              <a:buChar char="●"/>
            </a:pPr>
            <a:r>
              <a:rPr lang="en" sz="1200"/>
              <a:t>Self-attention layers are able to learn to attend to different parts of the image in parallel, which makes them much faster than CNNs.</a:t>
            </a:r>
            <a:endParaRPr sz="12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Some Technical Jargons Explained</a:t>
            </a:r>
            <a:endParaRPr/>
          </a:p>
        </p:txBody>
      </p:sp>
      <p:sp>
        <p:nvSpPr>
          <p:cNvPr id="727" name="Google Shape;727;p114"/>
          <p:cNvSpPr txBox="1"/>
          <p:nvPr>
            <p:ph idx="1" type="body"/>
          </p:nvPr>
        </p:nvSpPr>
        <p:spPr>
          <a:xfrm>
            <a:off x="311700" y="1152475"/>
            <a:ext cx="8520600" cy="36648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b="1" lang="en" sz="1200" u="sng"/>
              <a:t>Object Queries</a:t>
            </a:r>
            <a:endParaRPr b="1" sz="1200" u="sng"/>
          </a:p>
          <a:p>
            <a:pPr indent="0" lvl="0" marL="0" rtl="0" algn="l">
              <a:spcBef>
                <a:spcPts val="1200"/>
              </a:spcBef>
              <a:spcAft>
                <a:spcPts val="0"/>
              </a:spcAft>
              <a:buNone/>
            </a:pPr>
            <a:r>
              <a:rPr lang="en" sz="1200"/>
              <a:t>Object queries are a set of learned positional embeddings that are used by attention modules in decoder layers to decode the object classes or bounding boxes using the region of interests in an image. They were first introduced in the DETR (Detection Transformer) model, which was the first transformer-based object detector to achieve state-of-the-art results.</a:t>
            </a:r>
            <a:endParaRPr sz="1200"/>
          </a:p>
          <a:p>
            <a:pPr indent="0" lvl="0" marL="0" rtl="0" algn="l">
              <a:spcBef>
                <a:spcPts val="1200"/>
              </a:spcBef>
              <a:spcAft>
                <a:spcPts val="0"/>
              </a:spcAft>
              <a:buNone/>
            </a:pPr>
            <a:r>
              <a:rPr lang="en" sz="1200"/>
              <a:t>Object queries are typically initialized randomly and then learned during training. The decoder learns to attend to the different object queries in order to decode the object classes or bounding boxes.</a:t>
            </a:r>
            <a:endParaRPr sz="1200"/>
          </a:p>
          <a:p>
            <a:pPr indent="0" lvl="0" marL="0" rtl="0" algn="l">
              <a:spcBef>
                <a:spcPts val="1200"/>
              </a:spcBef>
              <a:spcAft>
                <a:spcPts val="0"/>
              </a:spcAft>
              <a:buNone/>
            </a:pPr>
            <a:r>
              <a:rPr lang="en" sz="1200"/>
              <a:t>The input image is passed through an encoder to extract features. The object queries are then fed into the decoder along with the encoded features. The decoder learns to attend to the different object queries in order to decode the object classes or bounding boxes.</a:t>
            </a:r>
            <a:endParaRPr sz="1200"/>
          </a:p>
          <a:p>
            <a:pPr indent="0" lvl="0" marL="0" rtl="0" algn="l">
              <a:spcBef>
                <a:spcPts val="1200"/>
              </a:spcBef>
              <a:spcAft>
                <a:spcPts val="0"/>
              </a:spcAft>
              <a:buNone/>
            </a:pPr>
            <a:r>
              <a:rPr lang="en" sz="1200"/>
              <a:t>Object queries have a number of advantages over traditional object detection methods.</a:t>
            </a:r>
            <a:endParaRPr sz="1200"/>
          </a:p>
          <a:p>
            <a:pPr indent="-304800" lvl="0" marL="457200" rtl="0" algn="l">
              <a:spcBef>
                <a:spcPts val="1200"/>
              </a:spcBef>
              <a:spcAft>
                <a:spcPts val="0"/>
              </a:spcAft>
              <a:buSzPts val="1200"/>
              <a:buChar char="●"/>
            </a:pPr>
            <a:r>
              <a:rPr lang="en" sz="1200"/>
              <a:t>Object queries are able to learn long-range dependencies in the image, which is important for tasks such as object detection and image segmentation.</a:t>
            </a:r>
            <a:endParaRPr sz="1200"/>
          </a:p>
          <a:p>
            <a:pPr indent="-304800" lvl="0" marL="457200" rtl="0" algn="l">
              <a:spcBef>
                <a:spcPts val="0"/>
              </a:spcBef>
              <a:spcAft>
                <a:spcPts val="0"/>
              </a:spcAft>
              <a:buSzPts val="1200"/>
              <a:buChar char="●"/>
            </a:pPr>
            <a:r>
              <a:rPr lang="en" sz="1200"/>
              <a:t>Object queries are able to learn to attend to different parts of the image in parallel, which makes them much faster than traditional object detection methods.</a:t>
            </a:r>
            <a:endParaRPr sz="12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Some Technical Jargons Explained</a:t>
            </a:r>
            <a:endParaRPr/>
          </a:p>
        </p:txBody>
      </p:sp>
      <p:sp>
        <p:nvSpPr>
          <p:cNvPr id="733" name="Google Shape;733;p115"/>
          <p:cNvSpPr txBox="1"/>
          <p:nvPr>
            <p:ph idx="1" type="body"/>
          </p:nvPr>
        </p:nvSpPr>
        <p:spPr>
          <a:xfrm>
            <a:off x="311700" y="1152475"/>
            <a:ext cx="8520600" cy="370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u="sng"/>
              <a:t>Auxiliary Prediction Heads</a:t>
            </a:r>
            <a:endParaRPr sz="1200"/>
          </a:p>
          <a:p>
            <a:pPr indent="0" lvl="0" marL="0" rtl="0" algn="l">
              <a:spcBef>
                <a:spcPts val="1200"/>
              </a:spcBef>
              <a:spcAft>
                <a:spcPts val="0"/>
              </a:spcAft>
              <a:buNone/>
            </a:pPr>
            <a:r>
              <a:rPr lang="en" sz="1200"/>
              <a:t>Auxiliary prediction heads are neural network modules that are used to provide intermediate supervision during training. They are typically used in tasks such as object detection and image segmentation, where the output of the model is a complex structure, such as a bounding box or a segmentation mask.</a:t>
            </a:r>
            <a:endParaRPr sz="1200"/>
          </a:p>
          <a:p>
            <a:pPr indent="0" lvl="0" marL="0" rtl="0" algn="l">
              <a:spcBef>
                <a:spcPts val="1200"/>
              </a:spcBef>
              <a:spcAft>
                <a:spcPts val="0"/>
              </a:spcAft>
              <a:buNone/>
            </a:pPr>
            <a:r>
              <a:rPr lang="en" sz="1200"/>
              <a:t>Auxiliary prediction heads are trained to predict a subset of the output of the model, such as the object class or the bounding box coordinates. This provides the model with intermediate feedback during training, which can help it to learn more effectively.</a:t>
            </a:r>
            <a:endParaRPr sz="1200"/>
          </a:p>
          <a:p>
            <a:pPr indent="0" lvl="0" marL="0" rtl="0" algn="l">
              <a:spcBef>
                <a:spcPts val="1200"/>
              </a:spcBef>
              <a:spcAft>
                <a:spcPts val="0"/>
              </a:spcAft>
              <a:buNone/>
            </a:pPr>
            <a:r>
              <a:rPr lang="en" sz="1200"/>
              <a:t>Auxiliary prediction heads have a number of advantages. </a:t>
            </a:r>
            <a:endParaRPr sz="1200"/>
          </a:p>
          <a:p>
            <a:pPr indent="-304800" lvl="0" marL="457200" rtl="0" algn="l">
              <a:spcBef>
                <a:spcPts val="1200"/>
              </a:spcBef>
              <a:spcAft>
                <a:spcPts val="0"/>
              </a:spcAft>
              <a:buSzPts val="1200"/>
              <a:buChar char="●"/>
            </a:pPr>
            <a:r>
              <a:rPr lang="en" sz="1200"/>
              <a:t>These can help to improve the accuracy of the model. This is because they provide the model with intermediate feedback during training, which can help it to learn more effectively. </a:t>
            </a:r>
            <a:endParaRPr sz="1200"/>
          </a:p>
          <a:p>
            <a:pPr indent="-304800" lvl="0" marL="457200" rtl="0" algn="l">
              <a:spcBef>
                <a:spcPts val="0"/>
              </a:spcBef>
              <a:spcAft>
                <a:spcPts val="0"/>
              </a:spcAft>
              <a:buSzPts val="1200"/>
              <a:buChar char="●"/>
            </a:pPr>
            <a:r>
              <a:rPr lang="en" sz="1200"/>
              <a:t>Auxiliary prediction heads can help to speed up training. This is because they allow the model to learn more quickly by providing it with intermediate feedback.</a:t>
            </a:r>
            <a:endParaRPr sz="12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6"/>
          <p:cNvSpPr txBox="1"/>
          <p:nvPr>
            <p:ph type="title"/>
          </p:nvPr>
        </p:nvSpPr>
        <p:spPr>
          <a:xfrm>
            <a:off x="311700" y="287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RT-DETR and other models</a:t>
            </a:r>
            <a:endParaRPr/>
          </a:p>
        </p:txBody>
      </p:sp>
      <p:sp>
        <p:nvSpPr>
          <p:cNvPr id="739" name="Google Shape;739;p116"/>
          <p:cNvSpPr txBox="1"/>
          <p:nvPr>
            <p:ph idx="1" type="body"/>
          </p:nvPr>
        </p:nvSpPr>
        <p:spPr>
          <a:xfrm>
            <a:off x="311700" y="1152475"/>
            <a:ext cx="8520600" cy="369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740" name="Google Shape;740;p116"/>
          <p:cNvPicPr preferRelativeResize="0"/>
          <p:nvPr/>
        </p:nvPicPr>
        <p:blipFill>
          <a:blip r:embed="rId3">
            <a:alphaModFix/>
          </a:blip>
          <a:stretch>
            <a:fillRect/>
          </a:stretch>
        </p:blipFill>
        <p:spPr>
          <a:xfrm>
            <a:off x="1345262" y="860525"/>
            <a:ext cx="6453476" cy="39873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Functions of RT-DETR</a:t>
            </a:r>
            <a:endParaRPr/>
          </a:p>
        </p:txBody>
      </p:sp>
      <p:sp>
        <p:nvSpPr>
          <p:cNvPr id="746" name="Google Shape;746;p117"/>
          <p:cNvSpPr txBox="1"/>
          <p:nvPr>
            <p:ph idx="1" type="body"/>
          </p:nvPr>
        </p:nvSpPr>
        <p:spPr>
          <a:xfrm>
            <a:off x="311700" y="1152475"/>
            <a:ext cx="8520600" cy="36768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a:t>Classification Loss</a:t>
            </a:r>
            <a:endParaRPr sz="1200"/>
          </a:p>
          <a:p>
            <a:pPr indent="0" lvl="0" marL="0" rtl="0" algn="l">
              <a:spcBef>
                <a:spcPts val="1200"/>
              </a:spcBef>
              <a:spcAft>
                <a:spcPts val="0"/>
              </a:spcAft>
              <a:buNone/>
            </a:pPr>
            <a:r>
              <a:rPr lang="en" sz="1200"/>
              <a:t>The classification loss is used to train the model to predict the object class for each initial object query. The classification loss is typically implemented using cross-entropy loss.</a:t>
            </a:r>
            <a:endParaRPr sz="1200"/>
          </a:p>
          <a:p>
            <a:pPr indent="-304800" lvl="0" marL="457200" rtl="0" algn="l">
              <a:spcBef>
                <a:spcPts val="1200"/>
              </a:spcBef>
              <a:spcAft>
                <a:spcPts val="0"/>
              </a:spcAft>
              <a:buSzPts val="1200"/>
              <a:buChar char="●"/>
            </a:pPr>
            <a:r>
              <a:rPr b="1" lang="en" sz="1200"/>
              <a:t>Bounding Box Regression Loss</a:t>
            </a:r>
            <a:endParaRPr b="1" sz="1200"/>
          </a:p>
          <a:p>
            <a:pPr indent="0" lvl="0" marL="0" rtl="0" algn="l">
              <a:spcBef>
                <a:spcPts val="1200"/>
              </a:spcBef>
              <a:spcAft>
                <a:spcPts val="0"/>
              </a:spcAft>
              <a:buNone/>
            </a:pPr>
            <a:r>
              <a:rPr lang="en" sz="1200"/>
              <a:t>The bounding box regression loss is used to train the model to predict the bounding box coordinates for each initial object query. The bounding box regression loss is typically implemented using smooth L1 loss.</a:t>
            </a:r>
            <a:endParaRPr sz="1200"/>
          </a:p>
          <a:p>
            <a:pPr indent="0" lvl="0" marL="0" rtl="0" algn="l">
              <a:spcBef>
                <a:spcPts val="1200"/>
              </a:spcBef>
              <a:spcAft>
                <a:spcPts val="0"/>
              </a:spcAft>
              <a:buNone/>
            </a:pPr>
            <a:r>
              <a:rPr lang="en" sz="1200"/>
              <a:t>In addition to the classification loss and bounding box regression loss, the RT-DETR model also uses a number of auxiliary prediction heads to provide intermediate supervision during training. The auxiliary prediction heads are also trained using classification loss and bounding box regression loss.</a:t>
            </a:r>
            <a:endParaRPr sz="1200"/>
          </a:p>
          <a:p>
            <a:pPr indent="0" lvl="0" marL="0" rtl="0" algn="l">
              <a:spcBef>
                <a:spcPts val="1200"/>
              </a:spcBef>
              <a:spcAft>
                <a:spcPts val="1200"/>
              </a:spcAft>
              <a:buNone/>
            </a:pPr>
            <a:r>
              <a:rPr lang="en" sz="1200"/>
              <a:t>The loss functions are weighted and combined to form the total loss of the model. The total loss is then minimized during training using an optimizer such as AdamW which uses a modified weight decay scheme that helps to prevent the model from overfitting to the training data.</a:t>
            </a:r>
            <a:endParaRPr sz="12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Performance Metrics</a:t>
            </a:r>
            <a:r>
              <a:rPr lang="en"/>
              <a:t> of RT-DETR</a:t>
            </a:r>
            <a:endParaRPr/>
          </a:p>
        </p:txBody>
      </p:sp>
      <p:sp>
        <p:nvSpPr>
          <p:cNvPr id="752" name="Google Shape;752;p118"/>
          <p:cNvSpPr txBox="1"/>
          <p:nvPr>
            <p:ph idx="1" type="body"/>
          </p:nvPr>
        </p:nvSpPr>
        <p:spPr>
          <a:xfrm>
            <a:off x="311700" y="1152475"/>
            <a:ext cx="8520600" cy="37047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b="1" lang="en" sz="1200"/>
              <a:t>AP50 and AP75 </a:t>
            </a:r>
            <a:endParaRPr b="1" sz="1200"/>
          </a:p>
          <a:p>
            <a:pPr indent="0" lvl="0" marL="0" rtl="0" algn="l">
              <a:spcBef>
                <a:spcPts val="1200"/>
              </a:spcBef>
              <a:spcAft>
                <a:spcPts val="0"/>
              </a:spcAft>
              <a:buNone/>
            </a:pPr>
            <a:r>
              <a:rPr b="1" lang="en" sz="1200"/>
              <a:t>AP50 </a:t>
            </a:r>
            <a:r>
              <a:rPr lang="en" sz="1200"/>
              <a:t>and </a:t>
            </a:r>
            <a:r>
              <a:rPr b="1" lang="en" sz="1200"/>
              <a:t>AP75 </a:t>
            </a:r>
            <a:r>
              <a:rPr lang="en" sz="1200"/>
              <a:t>are metrics used to evaluate the performance of object detection models. AP stands for </a:t>
            </a:r>
            <a:r>
              <a:rPr b="1" lang="en" sz="1200"/>
              <a:t>Average Precision.</a:t>
            </a:r>
            <a:endParaRPr b="1" sz="1200"/>
          </a:p>
          <a:p>
            <a:pPr indent="0" lvl="0" marL="0" rtl="0" algn="l">
              <a:spcBef>
                <a:spcPts val="1200"/>
              </a:spcBef>
              <a:spcAft>
                <a:spcPts val="0"/>
              </a:spcAft>
              <a:buNone/>
            </a:pPr>
            <a:r>
              <a:rPr lang="en" sz="1200"/>
              <a:t>AP50 is the </a:t>
            </a:r>
            <a:r>
              <a:rPr b="1" lang="en" sz="1200"/>
              <a:t>Average Precision calculated at an Intersection over Union (IoU)</a:t>
            </a:r>
            <a:r>
              <a:rPr lang="en" sz="1200"/>
              <a:t> threshold of 50%. IoU is a measure of how much overlap there is between a predicted bounding box and a ground truth bounding box.</a:t>
            </a:r>
            <a:endParaRPr sz="1200"/>
          </a:p>
          <a:p>
            <a:pPr indent="0" lvl="0" marL="0" rtl="0" algn="l">
              <a:spcBef>
                <a:spcPts val="1200"/>
              </a:spcBef>
              <a:spcAft>
                <a:spcPts val="0"/>
              </a:spcAft>
              <a:buNone/>
            </a:pPr>
            <a:r>
              <a:rPr lang="en" sz="1200"/>
              <a:t>AP75 is the Average Precision calculated at an IoU threshold of 75%.</a:t>
            </a:r>
            <a:endParaRPr sz="1200"/>
          </a:p>
          <a:p>
            <a:pPr indent="0" lvl="0" marL="0" rtl="0" algn="l">
              <a:spcBef>
                <a:spcPts val="1200"/>
              </a:spcBef>
              <a:spcAft>
                <a:spcPts val="0"/>
              </a:spcAft>
              <a:buNone/>
            </a:pPr>
            <a:r>
              <a:rPr lang="en" sz="1200"/>
              <a:t>AP50 and AP75 are important metrics for object detection because they measure the model's ability to </a:t>
            </a:r>
            <a:r>
              <a:rPr b="1" lang="en" sz="1200"/>
              <a:t>detect objects accurately and localize them precisely.</a:t>
            </a:r>
            <a:endParaRPr b="1" sz="1200"/>
          </a:p>
          <a:p>
            <a:pPr indent="0" lvl="0" marL="0" rtl="0" algn="l">
              <a:spcBef>
                <a:spcPts val="1200"/>
              </a:spcBef>
              <a:spcAft>
                <a:spcPts val="0"/>
              </a:spcAft>
              <a:buNone/>
            </a:pPr>
            <a:r>
              <a:rPr lang="en" sz="1200"/>
              <a:t>The IoU threshold is used to determine whether a prediction is considered a true positive or a false positive. A prediction is considered a true positive if the IoU between the predicted bounding box and the ground truth bounding box is greater than or equal to the IoU threshold. Otherwise, the prediction is considered a false positive.</a:t>
            </a:r>
            <a:endParaRPr sz="1200"/>
          </a:p>
          <a:p>
            <a:pPr indent="0" lvl="0" marL="0" rtl="0" algn="l">
              <a:spcBef>
                <a:spcPts val="1200"/>
              </a:spcBef>
              <a:spcAft>
                <a:spcPts val="1200"/>
              </a:spcAft>
              <a:buNone/>
            </a:pPr>
            <a:r>
              <a:rPr lang="en" sz="1200"/>
              <a:t>A higher AP50 and AP75 score indicates that the model is better at detecting objects accurately and localizing them precisely.</a:t>
            </a:r>
            <a:endParaRPr sz="12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Metrics of RT-DETR</a:t>
            </a:r>
            <a:endParaRPr/>
          </a:p>
        </p:txBody>
      </p:sp>
      <p:sp>
        <p:nvSpPr>
          <p:cNvPr id="758" name="Google Shape;758;p119"/>
          <p:cNvSpPr txBox="1"/>
          <p:nvPr>
            <p:ph idx="1" type="body"/>
          </p:nvPr>
        </p:nvSpPr>
        <p:spPr>
          <a:xfrm>
            <a:off x="311700" y="1152475"/>
            <a:ext cx="8520600" cy="37878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a:t>APS, APM &amp; APL</a:t>
            </a:r>
            <a:endParaRPr b="1" sz="1200"/>
          </a:p>
          <a:p>
            <a:pPr indent="0" lvl="0" marL="0" rtl="0" algn="l">
              <a:spcBef>
                <a:spcPts val="1200"/>
              </a:spcBef>
              <a:spcAft>
                <a:spcPts val="0"/>
              </a:spcAft>
              <a:buNone/>
            </a:pPr>
            <a:r>
              <a:rPr b="1" lang="en" sz="1200"/>
              <a:t>APS</a:t>
            </a:r>
            <a:r>
              <a:rPr lang="en" sz="1200"/>
              <a:t> stands for </a:t>
            </a:r>
            <a:r>
              <a:rPr b="1" lang="en" sz="1200"/>
              <a:t>Average Precision at Small object</a:t>
            </a:r>
            <a:r>
              <a:rPr lang="en" sz="1200"/>
              <a:t> scale. It is calculated in the same way as AP50, but only for objects with an area smaller than </a:t>
            </a:r>
            <a:r>
              <a:rPr b="1" lang="en" sz="1200"/>
              <a:t>32^2 pixels</a:t>
            </a:r>
            <a:r>
              <a:rPr lang="en" sz="1200"/>
              <a:t>. APS is an important metric for object detection in autonomous driving and pedestrian detection because it measures the model's ability to detect small objects, such as pedestrians, cyclists, and traffic signs.</a:t>
            </a:r>
            <a:endParaRPr sz="1200"/>
          </a:p>
          <a:p>
            <a:pPr indent="0" lvl="0" marL="0" rtl="0" algn="l">
              <a:spcBef>
                <a:spcPts val="1200"/>
              </a:spcBef>
              <a:spcAft>
                <a:spcPts val="0"/>
              </a:spcAft>
              <a:buNone/>
            </a:pPr>
            <a:r>
              <a:rPr b="1" lang="en" sz="1200"/>
              <a:t>APL </a:t>
            </a:r>
            <a:r>
              <a:rPr lang="en" sz="1200"/>
              <a:t>stands for </a:t>
            </a:r>
            <a:r>
              <a:rPr b="1" lang="en" sz="1200"/>
              <a:t>Average Precision at Large object</a:t>
            </a:r>
            <a:r>
              <a:rPr lang="en" sz="1200"/>
              <a:t> scale. It is calculated in the same way as AP50, but only for objects with an area greater than </a:t>
            </a:r>
            <a:r>
              <a:rPr b="1" lang="en" sz="1200"/>
              <a:t>96^2 pixels</a:t>
            </a:r>
            <a:r>
              <a:rPr lang="en" sz="1200"/>
              <a:t>. APL is an important metric for object detection in video surveillance and autonomous driving because it measures the model's ability to detect large objects, such as trucks, buses, and buildings.</a:t>
            </a:r>
            <a:endParaRPr sz="1200"/>
          </a:p>
          <a:p>
            <a:pPr indent="0" lvl="0" marL="0" rtl="0" algn="l">
              <a:spcBef>
                <a:spcPts val="1200"/>
              </a:spcBef>
              <a:spcAft>
                <a:spcPts val="0"/>
              </a:spcAft>
              <a:buNone/>
            </a:pPr>
            <a:r>
              <a:rPr b="1" lang="en" sz="1200"/>
              <a:t>APM </a:t>
            </a:r>
            <a:r>
              <a:rPr lang="en" sz="1200"/>
              <a:t>stands for </a:t>
            </a:r>
            <a:r>
              <a:rPr b="1" lang="en" sz="1200"/>
              <a:t>Average Precision at Medium object</a:t>
            </a:r>
            <a:r>
              <a:rPr lang="en" sz="1200"/>
              <a:t> scale. It is calculated in the same way as AP50, but only for objects with an area </a:t>
            </a:r>
            <a:r>
              <a:rPr b="1" lang="en" sz="1200"/>
              <a:t>between 32^2 and 96^2 pixels</a:t>
            </a:r>
            <a:r>
              <a:rPr lang="en" sz="1200"/>
              <a:t>. APM is an important metric for object detection in video surveillance and autonomous driving because it measures the model's ability to detect medium-sized objects, such as people, cars, and bicycles.</a:t>
            </a:r>
            <a:endParaRPr sz="1200"/>
          </a:p>
          <a:p>
            <a:pPr indent="0" lvl="0" marL="0" rtl="0" algn="l">
              <a:spcBef>
                <a:spcPts val="1200"/>
              </a:spcBef>
              <a:spcAft>
                <a:spcPts val="1200"/>
              </a:spcAft>
              <a:buNone/>
            </a:pPr>
            <a:r>
              <a:rPr lang="en" sz="1200"/>
              <a:t>These are typically used in conjunction with AP50 to provide a more comprehensive assessment of the performance of an object detection model.</a:t>
            </a:r>
            <a:endParaRPr sz="12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0"/>
          <p:cNvSpPr txBox="1"/>
          <p:nvPr>
            <p:ph type="title"/>
          </p:nvPr>
        </p:nvSpPr>
        <p:spPr>
          <a:xfrm>
            <a:off x="311700" y="186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is RT-DETR better than other?</a:t>
            </a:r>
            <a:endParaRPr/>
          </a:p>
        </p:txBody>
      </p:sp>
      <p:sp>
        <p:nvSpPr>
          <p:cNvPr id="764" name="Google Shape;764;p120"/>
          <p:cNvSpPr txBox="1"/>
          <p:nvPr>
            <p:ph idx="1" type="body"/>
          </p:nvPr>
        </p:nvSpPr>
        <p:spPr>
          <a:xfrm>
            <a:off x="311700" y="758800"/>
            <a:ext cx="8520600" cy="3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RT-DETR is a state-of-the-art object detection model that offers a number of advantages over other models, including:</a:t>
            </a:r>
            <a:endParaRPr sz="1200"/>
          </a:p>
          <a:p>
            <a:pPr indent="-304800" lvl="0" marL="457200" rtl="0" algn="l">
              <a:spcBef>
                <a:spcPts val="1200"/>
              </a:spcBef>
              <a:spcAft>
                <a:spcPts val="0"/>
              </a:spcAft>
              <a:buSzPts val="1200"/>
              <a:buChar char="●"/>
            </a:pPr>
            <a:r>
              <a:rPr b="1" lang="en" sz="1200"/>
              <a:t>Accuracy:</a:t>
            </a:r>
            <a:r>
              <a:rPr lang="en" sz="1200"/>
              <a:t> RT-DETR achieves state-of-the-art accuracy on a variety of object detection benchmarks, including COCO and Cityscapes.</a:t>
            </a:r>
            <a:endParaRPr sz="1200"/>
          </a:p>
          <a:p>
            <a:pPr indent="-304800" lvl="0" marL="457200" rtl="0" algn="l">
              <a:spcBef>
                <a:spcPts val="0"/>
              </a:spcBef>
              <a:spcAft>
                <a:spcPts val="0"/>
              </a:spcAft>
              <a:buSzPts val="1200"/>
              <a:buChar char="●"/>
            </a:pPr>
            <a:r>
              <a:rPr b="1" lang="en" sz="1200"/>
              <a:t>Speed:</a:t>
            </a:r>
            <a:r>
              <a:rPr lang="en" sz="1200"/>
              <a:t> RT-DETR is faster than many other object detection models, including YOLOv5 and Faster R-CNN.</a:t>
            </a:r>
            <a:endParaRPr sz="1200"/>
          </a:p>
          <a:p>
            <a:pPr indent="-304800" lvl="0" marL="457200" rtl="0" algn="l">
              <a:spcBef>
                <a:spcPts val="0"/>
              </a:spcBef>
              <a:spcAft>
                <a:spcPts val="0"/>
              </a:spcAft>
              <a:buSzPts val="1200"/>
              <a:buChar char="●"/>
            </a:pPr>
            <a:r>
              <a:rPr b="1" lang="en" sz="1200"/>
              <a:t>End-to-end training:</a:t>
            </a:r>
            <a:r>
              <a:rPr lang="en" sz="1200"/>
              <a:t> RT-DETR can be trained end-to-end, without the need for hand-crafted heuristics such as non-maximum suppression (NMS).</a:t>
            </a:r>
            <a:endParaRPr sz="1200"/>
          </a:p>
          <a:p>
            <a:pPr indent="-304800" lvl="0" marL="457200" rtl="0" algn="l">
              <a:spcBef>
                <a:spcPts val="0"/>
              </a:spcBef>
              <a:spcAft>
                <a:spcPts val="0"/>
              </a:spcAft>
              <a:buSzPts val="1200"/>
              <a:buChar char="●"/>
            </a:pPr>
            <a:r>
              <a:rPr b="1" lang="en" sz="1200"/>
              <a:t>Versatility:</a:t>
            </a:r>
            <a:r>
              <a:rPr lang="en" sz="1200"/>
              <a:t> RT-DETR can be used for a variety of tasks, including object detection, instance segmentation, and keypoint detection.</a:t>
            </a:r>
            <a:endParaRPr sz="1200"/>
          </a:p>
          <a:p>
            <a:pPr indent="0" lvl="0" marL="0" rtl="0" algn="l">
              <a:spcBef>
                <a:spcPts val="1200"/>
              </a:spcBef>
              <a:spcAft>
                <a:spcPts val="1200"/>
              </a:spcAft>
              <a:buNone/>
            </a:pPr>
            <a:r>
              <a:t/>
            </a:r>
            <a:endParaRPr sz="1200"/>
          </a:p>
        </p:txBody>
      </p:sp>
      <p:graphicFrame>
        <p:nvGraphicFramePr>
          <p:cNvPr id="765" name="Google Shape;765;p120"/>
          <p:cNvGraphicFramePr/>
          <p:nvPr/>
        </p:nvGraphicFramePr>
        <p:xfrm>
          <a:off x="712050" y="2825400"/>
          <a:ext cx="3000000" cy="3000000"/>
        </p:xfrm>
        <a:graphic>
          <a:graphicData uri="http://schemas.openxmlformats.org/drawingml/2006/table">
            <a:tbl>
              <a:tblPr>
                <a:noFill/>
                <a:tableStyleId>{D2115BBB-2813-4AFD-8975-698A9BDC5A17}</a:tableStyleId>
              </a:tblPr>
              <a:tblGrid>
                <a:gridCol w="1521800"/>
                <a:gridCol w="1364550"/>
                <a:gridCol w="1142650"/>
                <a:gridCol w="1198150"/>
                <a:gridCol w="2594475"/>
              </a:tblGrid>
              <a:tr h="516650">
                <a:tc>
                  <a:txBody>
                    <a:bodyPr/>
                    <a:lstStyle/>
                    <a:p>
                      <a:pPr indent="0" lvl="0" marL="0" rtl="0" algn="l">
                        <a:spcBef>
                          <a:spcPts val="0"/>
                        </a:spcBef>
                        <a:spcAft>
                          <a:spcPts val="0"/>
                        </a:spcAft>
                        <a:buNone/>
                      </a:pPr>
                      <a:r>
                        <a:rPr lang="en" sz="1200"/>
                        <a:t>Model</a:t>
                      </a:r>
                      <a:endParaRPr sz="1200"/>
                    </a:p>
                  </a:txBody>
                  <a:tcPr marT="91425" marB="91425" marR="91425" marL="91425"/>
                </a:tc>
                <a:tc>
                  <a:txBody>
                    <a:bodyPr/>
                    <a:lstStyle/>
                    <a:p>
                      <a:pPr indent="0" lvl="0" marL="0" rtl="0" algn="l">
                        <a:spcBef>
                          <a:spcPts val="0"/>
                        </a:spcBef>
                        <a:spcAft>
                          <a:spcPts val="0"/>
                        </a:spcAft>
                        <a:buNone/>
                      </a:pPr>
                      <a:r>
                        <a:rPr lang="en" sz="1200"/>
                        <a:t>Accuracy (AP50)</a:t>
                      </a:r>
                      <a:endParaRPr sz="1200"/>
                    </a:p>
                  </a:txBody>
                  <a:tcPr marT="91425" marB="91425" marR="91425" marL="91425"/>
                </a:tc>
                <a:tc>
                  <a:txBody>
                    <a:bodyPr/>
                    <a:lstStyle/>
                    <a:p>
                      <a:pPr indent="0" lvl="0" marL="0" rtl="0" algn="l">
                        <a:spcBef>
                          <a:spcPts val="0"/>
                        </a:spcBef>
                        <a:spcAft>
                          <a:spcPts val="0"/>
                        </a:spcAft>
                        <a:buNone/>
                      </a:pPr>
                      <a:r>
                        <a:rPr lang="en" sz="1200"/>
                        <a:t>Speed (FPS)</a:t>
                      </a:r>
                      <a:endParaRPr sz="1200"/>
                    </a:p>
                  </a:txBody>
                  <a:tcPr marT="91425" marB="91425" marR="91425" marL="91425"/>
                </a:tc>
                <a:tc>
                  <a:txBody>
                    <a:bodyPr/>
                    <a:lstStyle/>
                    <a:p>
                      <a:pPr indent="0" lvl="0" marL="0" rtl="0" algn="l">
                        <a:spcBef>
                          <a:spcPts val="0"/>
                        </a:spcBef>
                        <a:spcAft>
                          <a:spcPts val="0"/>
                        </a:spcAft>
                        <a:buNone/>
                      </a:pPr>
                      <a:r>
                        <a:rPr lang="en" sz="1200"/>
                        <a:t>End-to-end training</a:t>
                      </a:r>
                      <a:endParaRPr sz="1200"/>
                    </a:p>
                  </a:txBody>
                  <a:tcPr marT="91425" marB="91425" marR="91425" marL="91425"/>
                </a:tc>
                <a:tc>
                  <a:txBody>
                    <a:bodyPr/>
                    <a:lstStyle/>
                    <a:p>
                      <a:pPr indent="0" lvl="0" marL="0" rtl="0" algn="l">
                        <a:spcBef>
                          <a:spcPts val="0"/>
                        </a:spcBef>
                        <a:spcAft>
                          <a:spcPts val="0"/>
                        </a:spcAft>
                        <a:buNone/>
                      </a:pPr>
                      <a:r>
                        <a:rPr lang="en" sz="1200"/>
                        <a:t>Versatility</a:t>
                      </a:r>
                      <a:endParaRPr sz="1200"/>
                    </a:p>
                  </a:txBody>
                  <a:tcPr marT="91425" marB="91425" marR="91425" marL="91425"/>
                </a:tc>
              </a:tr>
              <a:tr h="516650">
                <a:tc>
                  <a:txBody>
                    <a:bodyPr/>
                    <a:lstStyle/>
                    <a:p>
                      <a:pPr indent="0" lvl="0" marL="0" rtl="0" algn="l">
                        <a:spcBef>
                          <a:spcPts val="0"/>
                        </a:spcBef>
                        <a:spcAft>
                          <a:spcPts val="0"/>
                        </a:spcAft>
                        <a:buNone/>
                      </a:pPr>
                      <a:r>
                        <a:rPr lang="en" sz="1200"/>
                        <a:t>RT-DETR</a:t>
                      </a:r>
                      <a:endParaRPr sz="1200"/>
                    </a:p>
                  </a:txBody>
                  <a:tcPr marT="91425" marB="91425" marR="91425" marL="91425"/>
                </a:tc>
                <a:tc>
                  <a:txBody>
                    <a:bodyPr/>
                    <a:lstStyle/>
                    <a:p>
                      <a:pPr indent="0" lvl="0" marL="0" rtl="0" algn="l">
                        <a:spcBef>
                          <a:spcPts val="0"/>
                        </a:spcBef>
                        <a:spcAft>
                          <a:spcPts val="0"/>
                        </a:spcAft>
                        <a:buNone/>
                      </a:pPr>
                      <a:r>
                        <a:rPr lang="en" sz="1200"/>
                        <a:t>53.7%</a:t>
                      </a:r>
                      <a:endParaRPr sz="1200"/>
                    </a:p>
                  </a:txBody>
                  <a:tcPr marT="91425" marB="91425" marR="91425" marL="91425"/>
                </a:tc>
                <a:tc>
                  <a:txBody>
                    <a:bodyPr/>
                    <a:lstStyle/>
                    <a:p>
                      <a:pPr indent="0" lvl="0" marL="0" rtl="0" algn="l">
                        <a:spcBef>
                          <a:spcPts val="0"/>
                        </a:spcBef>
                        <a:spcAft>
                          <a:spcPts val="0"/>
                        </a:spcAft>
                        <a:buNone/>
                      </a:pPr>
                      <a:r>
                        <a:rPr lang="en" sz="1200"/>
                        <a:t>50</a:t>
                      </a:r>
                      <a:endParaRPr sz="1200"/>
                    </a:p>
                  </a:txBody>
                  <a:tcPr marT="91425" marB="91425" marR="91425" marL="91425"/>
                </a:tc>
                <a:tc>
                  <a:txBody>
                    <a:bodyPr/>
                    <a:lstStyle/>
                    <a:p>
                      <a:pPr indent="0" lvl="0" marL="0" rtl="0" algn="l">
                        <a:spcBef>
                          <a:spcPts val="0"/>
                        </a:spcBef>
                        <a:spcAft>
                          <a:spcPts val="0"/>
                        </a:spcAft>
                        <a:buNone/>
                      </a:pPr>
                      <a:r>
                        <a:rPr lang="en" sz="1200"/>
                        <a:t>Yes</a:t>
                      </a:r>
                      <a:endParaRPr sz="1200"/>
                    </a:p>
                  </a:txBody>
                  <a:tcPr marT="91425" marB="91425" marR="91425" marL="91425"/>
                </a:tc>
                <a:tc>
                  <a:txBody>
                    <a:bodyPr/>
                    <a:lstStyle/>
                    <a:p>
                      <a:pPr indent="0" lvl="0" marL="0" rtl="0" algn="l">
                        <a:spcBef>
                          <a:spcPts val="0"/>
                        </a:spcBef>
                        <a:spcAft>
                          <a:spcPts val="0"/>
                        </a:spcAft>
                        <a:buNone/>
                      </a:pPr>
                      <a:r>
                        <a:rPr lang="en" sz="1200"/>
                        <a:t>Object detection, instance segmentation, keypoint detection</a:t>
                      </a:r>
                      <a:endParaRPr sz="1200"/>
                    </a:p>
                  </a:txBody>
                  <a:tcPr marT="91425" marB="91425" marR="91425" marL="91425"/>
                </a:tc>
              </a:tr>
              <a:tr h="359775">
                <a:tc>
                  <a:txBody>
                    <a:bodyPr/>
                    <a:lstStyle/>
                    <a:p>
                      <a:pPr indent="0" lvl="0" marL="0" rtl="0" algn="l">
                        <a:spcBef>
                          <a:spcPts val="0"/>
                        </a:spcBef>
                        <a:spcAft>
                          <a:spcPts val="0"/>
                        </a:spcAft>
                        <a:buNone/>
                      </a:pPr>
                      <a:r>
                        <a:rPr lang="en" sz="1200"/>
                        <a:t>YOLOv5</a:t>
                      </a:r>
                      <a:endParaRPr sz="1200"/>
                    </a:p>
                  </a:txBody>
                  <a:tcPr marT="91425" marB="91425" marR="91425" marL="91425"/>
                </a:tc>
                <a:tc>
                  <a:txBody>
                    <a:bodyPr/>
                    <a:lstStyle/>
                    <a:p>
                      <a:pPr indent="0" lvl="0" marL="0" rtl="0" algn="l">
                        <a:spcBef>
                          <a:spcPts val="0"/>
                        </a:spcBef>
                        <a:spcAft>
                          <a:spcPts val="0"/>
                        </a:spcAft>
                        <a:buNone/>
                      </a:pPr>
                      <a:r>
                        <a:rPr lang="en" sz="1200"/>
                        <a:t>52.0%</a:t>
                      </a:r>
                      <a:endParaRPr sz="1200"/>
                    </a:p>
                  </a:txBody>
                  <a:tcPr marT="91425" marB="91425" marR="91425" marL="91425"/>
                </a:tc>
                <a:tc>
                  <a:txBody>
                    <a:bodyPr/>
                    <a:lstStyle/>
                    <a:p>
                      <a:pPr indent="0" lvl="0" marL="0" rtl="0" algn="l">
                        <a:spcBef>
                          <a:spcPts val="0"/>
                        </a:spcBef>
                        <a:spcAft>
                          <a:spcPts val="0"/>
                        </a:spcAft>
                        <a:buNone/>
                      </a:pPr>
                      <a:r>
                        <a:rPr lang="en" sz="1200"/>
                        <a:t>35</a:t>
                      </a:r>
                      <a:endParaRPr sz="1200"/>
                    </a:p>
                  </a:txBody>
                  <a:tcPr marT="91425" marB="91425" marR="91425" marL="91425"/>
                </a:tc>
                <a:tc>
                  <a:txBody>
                    <a:bodyPr/>
                    <a:lstStyle/>
                    <a:p>
                      <a:pPr indent="0" lvl="0" marL="0" rtl="0" algn="l">
                        <a:spcBef>
                          <a:spcPts val="0"/>
                        </a:spcBef>
                        <a:spcAft>
                          <a:spcPts val="0"/>
                        </a:spcAft>
                        <a:buNone/>
                      </a:pPr>
                      <a:r>
                        <a:rPr lang="en" sz="1200"/>
                        <a:t>No</a:t>
                      </a:r>
                      <a:endParaRPr sz="1200"/>
                    </a:p>
                  </a:txBody>
                  <a:tcPr marT="91425" marB="91425" marR="91425" marL="91425"/>
                </a:tc>
                <a:tc>
                  <a:txBody>
                    <a:bodyPr/>
                    <a:lstStyle/>
                    <a:p>
                      <a:pPr indent="0" lvl="0" marL="0" rtl="0" algn="l">
                        <a:spcBef>
                          <a:spcPts val="0"/>
                        </a:spcBef>
                        <a:spcAft>
                          <a:spcPts val="0"/>
                        </a:spcAft>
                        <a:buNone/>
                      </a:pPr>
                      <a:r>
                        <a:rPr lang="en" sz="1200"/>
                        <a:t>Object detection</a:t>
                      </a:r>
                      <a:endParaRPr sz="1200"/>
                    </a:p>
                  </a:txBody>
                  <a:tcPr marT="91425" marB="91425" marR="91425" marL="91425"/>
                </a:tc>
              </a:tr>
              <a:tr h="359775">
                <a:tc>
                  <a:txBody>
                    <a:bodyPr/>
                    <a:lstStyle/>
                    <a:p>
                      <a:pPr indent="0" lvl="0" marL="0" rtl="0" algn="l">
                        <a:spcBef>
                          <a:spcPts val="0"/>
                        </a:spcBef>
                        <a:spcAft>
                          <a:spcPts val="0"/>
                        </a:spcAft>
                        <a:buNone/>
                      </a:pPr>
                      <a:r>
                        <a:rPr lang="en" sz="1200"/>
                        <a:t>Faster R-CNN</a:t>
                      </a:r>
                      <a:endParaRPr sz="1200"/>
                    </a:p>
                  </a:txBody>
                  <a:tcPr marT="91425" marB="91425" marR="91425" marL="91425"/>
                </a:tc>
                <a:tc>
                  <a:txBody>
                    <a:bodyPr/>
                    <a:lstStyle/>
                    <a:p>
                      <a:pPr indent="0" lvl="0" marL="0" rtl="0" algn="l">
                        <a:spcBef>
                          <a:spcPts val="0"/>
                        </a:spcBef>
                        <a:spcAft>
                          <a:spcPts val="0"/>
                        </a:spcAft>
                        <a:buNone/>
                      </a:pPr>
                      <a:r>
                        <a:rPr lang="en" sz="1200"/>
                        <a:t>51.3%</a:t>
                      </a:r>
                      <a:endParaRPr/>
                    </a:p>
                  </a:txBody>
                  <a:tcPr marT="91425" marB="91425" marR="91425" marL="91425"/>
                </a:tc>
                <a:tc>
                  <a:txBody>
                    <a:bodyPr/>
                    <a:lstStyle/>
                    <a:p>
                      <a:pPr indent="0" lvl="0" marL="0" rtl="0" algn="l">
                        <a:spcBef>
                          <a:spcPts val="0"/>
                        </a:spcBef>
                        <a:spcAft>
                          <a:spcPts val="0"/>
                        </a:spcAft>
                        <a:buNone/>
                      </a:pPr>
                      <a:r>
                        <a:rPr lang="en" sz="1200"/>
                        <a:t>20</a:t>
                      </a:r>
                      <a:endParaRPr sz="1200"/>
                    </a:p>
                  </a:txBody>
                  <a:tcPr marT="91425" marB="91425" marR="91425" marL="91425"/>
                </a:tc>
                <a:tc>
                  <a:txBody>
                    <a:bodyPr/>
                    <a:lstStyle/>
                    <a:p>
                      <a:pPr indent="0" lvl="0" marL="0" rtl="0" algn="l">
                        <a:spcBef>
                          <a:spcPts val="0"/>
                        </a:spcBef>
                        <a:spcAft>
                          <a:spcPts val="0"/>
                        </a:spcAft>
                        <a:buNone/>
                      </a:pPr>
                      <a:r>
                        <a:rPr lang="en" sz="1200"/>
                        <a:t>No</a:t>
                      </a:r>
                      <a:endParaRPr sz="1200"/>
                    </a:p>
                  </a:txBody>
                  <a:tcPr marT="91425" marB="91425" marR="91425" marL="91425"/>
                </a:tc>
                <a:tc>
                  <a:txBody>
                    <a:bodyPr/>
                    <a:lstStyle/>
                    <a:p>
                      <a:pPr indent="0" lvl="0" marL="0" rtl="0" algn="l">
                        <a:spcBef>
                          <a:spcPts val="0"/>
                        </a:spcBef>
                        <a:spcAft>
                          <a:spcPts val="0"/>
                        </a:spcAft>
                        <a:buNone/>
                      </a:pPr>
                      <a:r>
                        <a:rPr lang="en" sz="1200"/>
                        <a:t>Object detection</a:t>
                      </a:r>
                      <a:endParaRPr sz="1200"/>
                    </a:p>
                  </a:txBody>
                  <a:tcPr marT="91425" marB="91425" marR="91425" marL="91425"/>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Trends in Object Detection</a:t>
            </a:r>
            <a:endParaRPr/>
          </a:p>
        </p:txBody>
      </p:sp>
      <p:sp>
        <p:nvSpPr>
          <p:cNvPr id="771" name="Google Shape;771;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https://www.einfochips.com/blog/understanding-object-localization-with-deep-learning/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VGG</a:t>
            </a:r>
            <a:endParaRPr>
              <a:solidFill>
                <a:srgbClr val="FF0000"/>
              </a:solidFill>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VGG stands for </a:t>
            </a:r>
            <a:r>
              <a:rPr lang="en">
                <a:solidFill>
                  <a:srgbClr val="FF0000"/>
                </a:solidFill>
              </a:rPr>
              <a:t>Visual Geometry Group</a:t>
            </a:r>
            <a:r>
              <a:rPr lang="en"/>
              <a:t>; it is a standard </a:t>
            </a:r>
            <a:r>
              <a:rPr lang="en">
                <a:solidFill>
                  <a:srgbClr val="FF0000"/>
                </a:solidFill>
              </a:rPr>
              <a:t>deep Convolutional Neural Network (CNN)</a:t>
            </a:r>
            <a:r>
              <a:rPr lang="en"/>
              <a:t> architecture with multiple layers. The “deep” refers to the number of layers with VGG-16 or VGG-19 consisting of 16 and 19 convolutional layers. The VGG architecture is the basis of ground-breaking object recognition models. Developed as a deep neural network, the VGGNet also surpasses baselines on many tasks and datasets beyond ImageNet. Moreover, it is now still one of the most popular image recognition architectures.</a:t>
            </a:r>
            <a:endParaRPr/>
          </a:p>
          <a:p>
            <a:pPr indent="0" lvl="0" marL="0" rtl="0" algn="l">
              <a:spcBef>
                <a:spcPts val="1200"/>
              </a:spcBef>
              <a:spcAft>
                <a:spcPts val="12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and Further reads</a:t>
            </a:r>
            <a:endParaRPr/>
          </a:p>
        </p:txBody>
      </p:sp>
      <p:sp>
        <p:nvSpPr>
          <p:cNvPr id="777" name="Google Shape;777;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https://dudeperf3ct.github.io/object/detection/2019/01/07/Mystery-of-Object-Detection/#introduction-to-object-detection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idx="1" type="body"/>
          </p:nvPr>
        </p:nvSpPr>
        <p:spPr>
          <a:xfrm>
            <a:off x="0" y="150825"/>
            <a:ext cx="9144000" cy="48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 name="Google Shape;129;p24"/>
          <p:cNvPicPr preferRelativeResize="0"/>
          <p:nvPr/>
        </p:nvPicPr>
        <p:blipFill>
          <a:blip r:embed="rId3">
            <a:alphaModFix/>
          </a:blip>
          <a:stretch>
            <a:fillRect/>
          </a:stretch>
        </p:blipFill>
        <p:spPr>
          <a:xfrm>
            <a:off x="210396" y="1281825"/>
            <a:ext cx="5147266" cy="3022650"/>
          </a:xfrm>
          <a:prstGeom prst="rect">
            <a:avLst/>
          </a:prstGeom>
          <a:noFill/>
          <a:ln>
            <a:noFill/>
          </a:ln>
        </p:spPr>
      </p:pic>
      <p:pic>
        <p:nvPicPr>
          <p:cNvPr id="130" name="Google Shape;130;p24"/>
          <p:cNvPicPr preferRelativeResize="0"/>
          <p:nvPr/>
        </p:nvPicPr>
        <p:blipFill>
          <a:blip r:embed="rId4">
            <a:alphaModFix/>
          </a:blip>
          <a:stretch>
            <a:fillRect/>
          </a:stretch>
        </p:blipFill>
        <p:spPr>
          <a:xfrm>
            <a:off x="6248750" y="212175"/>
            <a:ext cx="1730300" cy="4931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rPr>
              <a:t>ResNet50 (Residual Networks)</a:t>
            </a:r>
            <a:endParaRPr>
              <a:solidFill>
                <a:srgbClr val="FF0000"/>
              </a:solidFill>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One of the </a:t>
            </a:r>
            <a:r>
              <a:rPr lang="en">
                <a:solidFill>
                  <a:srgbClr val="FF0000"/>
                </a:solidFill>
              </a:rPr>
              <a:t>problems</a:t>
            </a:r>
            <a:r>
              <a:rPr lang="en"/>
              <a:t> ResNets solve is the famous known </a:t>
            </a:r>
            <a:r>
              <a:rPr lang="en">
                <a:solidFill>
                  <a:srgbClr val="FF0000"/>
                </a:solidFill>
              </a:rPr>
              <a:t>vanishing gradient</a:t>
            </a:r>
            <a:r>
              <a:rPr lang="en"/>
              <a:t>. This is because when the </a:t>
            </a:r>
            <a:r>
              <a:rPr lang="en">
                <a:solidFill>
                  <a:srgbClr val="FF0000"/>
                </a:solidFill>
              </a:rPr>
              <a:t>network is too deep, the gradients from where the loss function is calculated easily shrink to zero after several applications of the chain rule</a:t>
            </a:r>
            <a:r>
              <a:rPr lang="en"/>
              <a:t>. This result on the </a:t>
            </a:r>
            <a:r>
              <a:rPr lang="en">
                <a:solidFill>
                  <a:srgbClr val="FF0000"/>
                </a:solidFill>
              </a:rPr>
              <a:t>weights never updating</a:t>
            </a:r>
            <a:r>
              <a:rPr lang="en"/>
              <a:t> its values and therefore, no learning is being performed.</a:t>
            </a:r>
            <a:endParaRPr/>
          </a:p>
          <a:p>
            <a:pPr indent="0" lvl="0" marL="0" rtl="0" algn="l">
              <a:spcBef>
                <a:spcPts val="1200"/>
              </a:spcBef>
              <a:spcAft>
                <a:spcPts val="0"/>
              </a:spcAft>
              <a:buClr>
                <a:schemeClr val="dk1"/>
              </a:buClr>
              <a:buSzPts val="1100"/>
              <a:buFont typeface="Arial"/>
              <a:buNone/>
            </a:pPr>
            <a:r>
              <a:rPr lang="en"/>
              <a:t>With ResNets, the gradients can flow directly through the </a:t>
            </a:r>
            <a:r>
              <a:rPr lang="en">
                <a:solidFill>
                  <a:srgbClr val="FF0000"/>
                </a:solidFill>
              </a:rPr>
              <a:t>skip connections</a:t>
            </a:r>
            <a:r>
              <a:rPr lang="en"/>
              <a:t> backwards from later layers to initial filters.</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6"/>
          <p:cNvPicPr preferRelativeResize="0"/>
          <p:nvPr/>
        </p:nvPicPr>
        <p:blipFill>
          <a:blip r:embed="rId3">
            <a:alphaModFix/>
          </a:blip>
          <a:stretch>
            <a:fillRect/>
          </a:stretch>
        </p:blipFill>
        <p:spPr>
          <a:xfrm>
            <a:off x="3101500" y="0"/>
            <a:ext cx="2453850" cy="5837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15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DETR</a:t>
            </a:r>
            <a:endParaRPr/>
          </a:p>
        </p:txBody>
      </p:sp>
      <p:sp>
        <p:nvSpPr>
          <p:cNvPr id="147" name="Google Shape;147;p27"/>
          <p:cNvSpPr txBox="1"/>
          <p:nvPr>
            <p:ph idx="1" type="body"/>
          </p:nvPr>
        </p:nvSpPr>
        <p:spPr>
          <a:xfrm>
            <a:off x="255425" y="725100"/>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Detr, or Detection Transformer, is a set-based object detector </a:t>
            </a:r>
            <a:r>
              <a:rPr lang="en">
                <a:solidFill>
                  <a:srgbClr val="FF0000"/>
                </a:solidFill>
              </a:rPr>
              <a:t>using a Transformer on top of a convolutional backbone.</a:t>
            </a:r>
            <a:r>
              <a:rPr lang="en"/>
              <a:t> It uses a conventional CNN backbone to learn a 2D representation of an input image. The model flattens it and supplements it with a positional encoding before passing it into a transformer encoder.</a:t>
            </a:r>
            <a:endParaRPr/>
          </a:p>
          <a:p>
            <a:pPr indent="0" lvl="0" marL="0" rtl="0" algn="l">
              <a:spcBef>
                <a:spcPts val="1200"/>
              </a:spcBef>
              <a:spcAft>
                <a:spcPts val="1200"/>
              </a:spcAft>
              <a:buNone/>
            </a:pPr>
            <a:r>
              <a:t/>
            </a:r>
            <a:endParaRPr/>
          </a:p>
        </p:txBody>
      </p:sp>
      <p:pic>
        <p:nvPicPr>
          <p:cNvPr id="148" name="Google Shape;148;p27"/>
          <p:cNvPicPr preferRelativeResize="0"/>
          <p:nvPr/>
        </p:nvPicPr>
        <p:blipFill>
          <a:blip r:embed="rId3">
            <a:alphaModFix/>
          </a:blip>
          <a:stretch>
            <a:fillRect/>
          </a:stretch>
        </p:blipFill>
        <p:spPr>
          <a:xfrm>
            <a:off x="1510425" y="2050550"/>
            <a:ext cx="5559874" cy="2838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DETR?</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Nowadays, transformers have become the dominant model in natural language processing owning to their ability to learn complex dependencies between input sequences via self-attention. We also observe that the recently introduced vision transformers achieve competitive results on benchmark classification tasks by treating an image as a sequence of patches.For </a:t>
            </a:r>
            <a:r>
              <a:rPr lang="en">
                <a:solidFill>
                  <a:srgbClr val="FF0000"/>
                </a:solidFill>
              </a:rPr>
              <a:t>convolutional networks</a:t>
            </a:r>
            <a:r>
              <a:rPr lang="en"/>
              <a:t>, the locality of the convolution operation </a:t>
            </a:r>
            <a:r>
              <a:rPr lang="en">
                <a:solidFill>
                  <a:srgbClr val="FF0000"/>
                </a:solidFill>
              </a:rPr>
              <a:t>limits its capacity for capturing global context </a:t>
            </a:r>
            <a:r>
              <a:rPr lang="en"/>
              <a:t>information. In contrast, </a:t>
            </a:r>
            <a:r>
              <a:rPr lang="en">
                <a:solidFill>
                  <a:srgbClr val="FF0000"/>
                </a:solidFill>
              </a:rPr>
              <a:t>transformers are capable of globally focusing on dependencies between image feature patches and retain sufficient spatial information for object detection</a:t>
            </a:r>
            <a:r>
              <a:rPr lang="en"/>
              <a:t> via multi-head self-attention.</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Local Features</a:t>
            </a:r>
            <a:endParaRPr/>
          </a:p>
        </p:txBody>
      </p:sp>
      <p:sp>
        <p:nvSpPr>
          <p:cNvPr id="160" name="Google Shape;16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Clr>
                <a:schemeClr val="dk1"/>
              </a:buClr>
              <a:buSzPct val="61111"/>
              <a:buFont typeface="Arial"/>
              <a:buNone/>
            </a:pPr>
            <a:r>
              <a:rPr lang="en"/>
              <a:t>Local features refer to information that pertains to specific regions or parts of an image. These features are concerned with what is happening in smaller, localized areas.</a:t>
            </a:r>
            <a:endParaRPr/>
          </a:p>
          <a:p>
            <a:pPr indent="0" lvl="0" marL="0" rtl="0" algn="l">
              <a:spcBef>
                <a:spcPts val="1200"/>
              </a:spcBef>
              <a:spcAft>
                <a:spcPts val="0"/>
              </a:spcAft>
              <a:buClr>
                <a:schemeClr val="dk1"/>
              </a:buClr>
              <a:buSzPct val="61111"/>
              <a:buFont typeface="Arial"/>
              <a:buNone/>
            </a:pPr>
            <a:r>
              <a:rPr lang="en"/>
              <a:t>Local features might include details like edges, textures, color gradients, and patterns found in a specific region of the image. These features are extracted through techniques like convolutional operations in Convolutional Neural Networks (CNNs).</a:t>
            </a:r>
            <a:endParaRPr/>
          </a:p>
          <a:p>
            <a:pPr indent="0" lvl="0" marL="0" rtl="0" algn="l">
              <a:spcBef>
                <a:spcPts val="1200"/>
              </a:spcBef>
              <a:spcAft>
                <a:spcPts val="0"/>
              </a:spcAft>
              <a:buClr>
                <a:schemeClr val="dk1"/>
              </a:buClr>
              <a:buSzPct val="61111"/>
              <a:buFont typeface="Arial"/>
              <a:buNone/>
            </a:pPr>
            <a:r>
              <a:rPr lang="en"/>
              <a:t>Local features are essential for recognizing the fine-grained details of objects. For example, they help in identifying the edges and corners of an object, which can be crucial for accurately localizing and classifying objects.</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Global Features</a:t>
            </a:r>
            <a:endParaRPr/>
          </a:p>
        </p:txBody>
      </p:sp>
      <p:sp>
        <p:nvSpPr>
          <p:cNvPr id="166" name="Google Shape;16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Global features, on the other hand, capture information about the image as a whole. They consider the relationships and context between different regions of the image and provide a more holistic view.</a:t>
            </a:r>
            <a:endParaRPr/>
          </a:p>
          <a:p>
            <a:pPr indent="0" lvl="0" marL="0" rtl="0" algn="l">
              <a:spcBef>
                <a:spcPts val="1200"/>
              </a:spcBef>
              <a:spcAft>
                <a:spcPts val="0"/>
              </a:spcAft>
              <a:buClr>
                <a:schemeClr val="dk1"/>
              </a:buClr>
              <a:buSzPts val="1100"/>
              <a:buFont typeface="Arial"/>
              <a:buNone/>
            </a:pPr>
            <a:r>
              <a:rPr lang="en"/>
              <a:t>In object detection, global features can include information about the overall scene, the spatial arrangement of objects, and the context in which objects appear. They can help in understanding the relative positions and sizes of objects.</a:t>
            </a:r>
            <a:endParaRPr/>
          </a:p>
          <a:p>
            <a:pPr indent="0" lvl="0" marL="0" rtl="0" algn="l">
              <a:spcBef>
                <a:spcPts val="1200"/>
              </a:spcBef>
              <a:spcAft>
                <a:spcPts val="0"/>
              </a:spcAft>
              <a:buClr>
                <a:schemeClr val="dk1"/>
              </a:buClr>
              <a:buSzPts val="1100"/>
              <a:buFont typeface="Arial"/>
              <a:buNone/>
            </a:pPr>
            <a:r>
              <a:rPr lang="en"/>
              <a:t>Transformers, which were originally designed for natural language processing, are capable of capturing global features effectively. They allow the model to consider long-range dependencies and relationships between objects in the image.</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Approach</a:t>
            </a:r>
            <a:endParaRPr/>
          </a:p>
        </p:txBody>
      </p:sp>
      <p:sp>
        <p:nvSpPr>
          <p:cNvPr id="172" name="Google Shape;17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The study in the literature has indicated that </a:t>
            </a:r>
            <a:r>
              <a:rPr lang="en">
                <a:solidFill>
                  <a:srgbClr val="FF0000"/>
                </a:solidFill>
              </a:rPr>
              <a:t>vision transformers are much more highly robust to severe occlusions</a:t>
            </a:r>
            <a:r>
              <a:rPr lang="en"/>
              <a:t>, perturbations and domain shifts, compared to CNNs. Therefore, an intuitive way for </a:t>
            </a:r>
            <a:r>
              <a:rPr lang="en">
                <a:solidFill>
                  <a:srgbClr val="FF0000"/>
                </a:solidFill>
              </a:rPr>
              <a:t>enhancing the detection performance</a:t>
            </a:r>
            <a:r>
              <a:rPr lang="en"/>
              <a:t> is to </a:t>
            </a:r>
            <a:r>
              <a:rPr lang="en">
                <a:solidFill>
                  <a:srgbClr val="FF0000"/>
                </a:solidFill>
              </a:rPr>
              <a:t>embed the transformer layer into the purely convolutional backbone</a:t>
            </a:r>
            <a:r>
              <a:rPr lang="en"/>
              <a:t> to bring more context information and learn more distinguishable feature representations.</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165375" y="136800"/>
            <a:ext cx="8520600" cy="846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rgbClr val="222222"/>
                </a:solidFill>
              </a:rPr>
              <a:t>Index</a:t>
            </a:r>
            <a:endParaRPr>
              <a:solidFill>
                <a:srgbClr val="222222"/>
              </a:solidFill>
            </a:endParaRPr>
          </a:p>
        </p:txBody>
      </p:sp>
      <p:sp>
        <p:nvSpPr>
          <p:cNvPr id="64" name="Google Shape;64;p14"/>
          <p:cNvSpPr txBox="1"/>
          <p:nvPr>
            <p:ph idx="1" type="subTitle"/>
          </p:nvPr>
        </p:nvSpPr>
        <p:spPr>
          <a:xfrm>
            <a:off x="311700" y="1478900"/>
            <a:ext cx="8520600" cy="33426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SzPts val="2800"/>
              <a:buChar char="●"/>
            </a:pPr>
            <a:r>
              <a:rPr lang="en"/>
              <a:t>Basic Concept behind Object detection</a:t>
            </a:r>
            <a:endParaRPr/>
          </a:p>
          <a:p>
            <a:pPr indent="-406400" lvl="0" marL="457200" rtl="0" algn="l">
              <a:spcBef>
                <a:spcPts val="0"/>
              </a:spcBef>
              <a:spcAft>
                <a:spcPts val="0"/>
              </a:spcAft>
              <a:buSzPts val="2800"/>
              <a:buChar char="●"/>
            </a:pPr>
            <a:r>
              <a:rPr lang="en"/>
              <a:t>Open CV</a:t>
            </a:r>
            <a:endParaRPr/>
          </a:p>
          <a:p>
            <a:pPr indent="-406400" lvl="0" marL="457200" rtl="0" algn="l">
              <a:spcBef>
                <a:spcPts val="0"/>
              </a:spcBef>
              <a:spcAft>
                <a:spcPts val="0"/>
              </a:spcAft>
              <a:buSzPts val="2800"/>
              <a:buChar char="●"/>
            </a:pPr>
            <a:r>
              <a:rPr lang="en"/>
              <a:t>Yolo</a:t>
            </a:r>
            <a:endParaRPr/>
          </a:p>
          <a:p>
            <a:pPr indent="-406400" lvl="0" marL="457200" rtl="0" algn="l">
              <a:spcBef>
                <a:spcPts val="0"/>
              </a:spcBef>
              <a:spcAft>
                <a:spcPts val="0"/>
              </a:spcAft>
              <a:buSzPts val="2800"/>
              <a:buChar char="●"/>
            </a:pPr>
            <a:r>
              <a:rPr lang="en"/>
              <a:t>DETR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267600" y="198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idea behind Object Detection</a:t>
            </a:r>
            <a:endParaRPr/>
          </a:p>
        </p:txBody>
      </p:sp>
      <p:sp>
        <p:nvSpPr>
          <p:cNvPr id="178" name="Google Shape;178;p32"/>
          <p:cNvSpPr txBox="1"/>
          <p:nvPr>
            <p:ph idx="1" type="body"/>
          </p:nvPr>
        </p:nvSpPr>
        <p:spPr>
          <a:xfrm>
            <a:off x="144075"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23"/>
              <a:buFont typeface="Arial"/>
              <a:buNone/>
            </a:pPr>
            <a:r>
              <a:rPr lang="en" sz="955"/>
              <a:t>The basic idea:  to recognize and locate objects of interest within images or video frames. This involves determining what objects are present in the visual data and providing their precise positions, often by drawing bounding boxes around them. </a:t>
            </a:r>
            <a:endParaRPr sz="955"/>
          </a:p>
          <a:p>
            <a:pPr indent="0" lvl="0" marL="0" rtl="0" algn="l">
              <a:spcBef>
                <a:spcPts val="1200"/>
              </a:spcBef>
              <a:spcAft>
                <a:spcPts val="0"/>
              </a:spcAft>
              <a:buClr>
                <a:schemeClr val="dk1"/>
              </a:buClr>
              <a:buSzPts val="523"/>
              <a:buFont typeface="Arial"/>
              <a:buNone/>
            </a:pPr>
            <a:r>
              <a:rPr lang="en" sz="955"/>
              <a:t>several key steps:</a:t>
            </a:r>
            <a:endParaRPr sz="955"/>
          </a:p>
          <a:p>
            <a:pPr indent="0" lvl="0" marL="0" rtl="0" algn="l">
              <a:spcBef>
                <a:spcPts val="1200"/>
              </a:spcBef>
              <a:spcAft>
                <a:spcPts val="0"/>
              </a:spcAft>
              <a:buClr>
                <a:schemeClr val="dk1"/>
              </a:buClr>
              <a:buSzPts val="523"/>
              <a:buFont typeface="Arial"/>
              <a:buNone/>
            </a:pPr>
            <a:r>
              <a:rPr b="1" lang="en" sz="955"/>
              <a:t>Feature Extraction</a:t>
            </a:r>
            <a:r>
              <a:rPr lang="en" sz="955"/>
              <a:t>: Initially, the input image is </a:t>
            </a:r>
            <a:r>
              <a:rPr lang="en" sz="955">
                <a:solidFill>
                  <a:srgbClr val="FF0000"/>
                </a:solidFill>
              </a:rPr>
              <a:t>processed to extract relevant features</a:t>
            </a:r>
            <a:r>
              <a:rPr lang="en" sz="955"/>
              <a:t> that help in distinguishing objects. Convolutional Neural Networks </a:t>
            </a:r>
            <a:r>
              <a:rPr lang="en" sz="955">
                <a:solidFill>
                  <a:srgbClr val="FF0000"/>
                </a:solidFill>
              </a:rPr>
              <a:t>(CNNs) are commonly used for this purpose</a:t>
            </a:r>
            <a:r>
              <a:rPr lang="en" sz="955"/>
              <a:t>. These networks analyze the image at different scales, learning to recognize edges, textures, shapes, and more complex visual patterns.</a:t>
            </a:r>
            <a:endParaRPr sz="955"/>
          </a:p>
          <a:p>
            <a:pPr indent="0" lvl="0" marL="0" rtl="0" algn="l">
              <a:spcBef>
                <a:spcPts val="1200"/>
              </a:spcBef>
              <a:spcAft>
                <a:spcPts val="0"/>
              </a:spcAft>
              <a:buClr>
                <a:schemeClr val="dk1"/>
              </a:buClr>
              <a:buSzPts val="523"/>
              <a:buFont typeface="Arial"/>
              <a:buNone/>
            </a:pPr>
            <a:r>
              <a:rPr b="1" lang="en" sz="955"/>
              <a:t>Region Proposal</a:t>
            </a:r>
            <a:r>
              <a:rPr lang="en" sz="955"/>
              <a:t>: In many object detection models, a region proposal mechanism is employed to identify potential regions where objects might be located. These regions, often referred to as region proposals, are generated using techniques like Selective Search, EdgeBoxes, or R-CNN (Region-based Convolutional Neural Networks).</a:t>
            </a:r>
            <a:endParaRPr sz="955"/>
          </a:p>
          <a:p>
            <a:pPr indent="0" lvl="0" marL="0" rtl="0" algn="l">
              <a:spcBef>
                <a:spcPts val="1200"/>
              </a:spcBef>
              <a:spcAft>
                <a:spcPts val="0"/>
              </a:spcAft>
              <a:buClr>
                <a:schemeClr val="dk1"/>
              </a:buClr>
              <a:buSzPts val="523"/>
              <a:buFont typeface="Arial"/>
              <a:buNone/>
            </a:pPr>
            <a:r>
              <a:rPr b="1" lang="en" sz="955"/>
              <a:t>Classification</a:t>
            </a:r>
            <a:r>
              <a:rPr lang="en" sz="955"/>
              <a:t>: Each of the </a:t>
            </a:r>
            <a:r>
              <a:rPr lang="en" sz="955">
                <a:solidFill>
                  <a:srgbClr val="FF0000"/>
                </a:solidFill>
              </a:rPr>
              <a:t>proposed regions is passed through a classification network</a:t>
            </a:r>
            <a:r>
              <a:rPr lang="en" sz="955"/>
              <a:t>. This network is trained to determine what object or class is present in the region. Typically, it </a:t>
            </a:r>
            <a:r>
              <a:rPr lang="en" sz="955">
                <a:solidFill>
                  <a:srgbClr val="FF0000"/>
                </a:solidFill>
              </a:rPr>
              <a:t>assigns a probability score to each class</a:t>
            </a:r>
            <a:r>
              <a:rPr lang="en" sz="955"/>
              <a:t>, indicating the likelihood of an object belonging to a specific category.</a:t>
            </a:r>
            <a:endParaRPr sz="955"/>
          </a:p>
          <a:p>
            <a:pPr indent="0" lvl="0" marL="0" rtl="0" algn="l">
              <a:spcBef>
                <a:spcPts val="1200"/>
              </a:spcBef>
              <a:spcAft>
                <a:spcPts val="0"/>
              </a:spcAft>
              <a:buClr>
                <a:schemeClr val="dk1"/>
              </a:buClr>
              <a:buSzPts val="523"/>
              <a:buFont typeface="Arial"/>
              <a:buNone/>
            </a:pPr>
            <a:r>
              <a:rPr b="1" lang="en" sz="955"/>
              <a:t>Bounding Box Regression</a:t>
            </a:r>
            <a:r>
              <a:rPr lang="en" sz="955"/>
              <a:t>: Alongside classification, the model performs bounding box regression. This involves </a:t>
            </a:r>
            <a:r>
              <a:rPr lang="en" sz="955">
                <a:solidFill>
                  <a:srgbClr val="FF0000"/>
                </a:solidFill>
              </a:rPr>
              <a:t>adjusting the dimensions and position of the bounding box around the object to better fit the object's actual location and size.</a:t>
            </a:r>
            <a:endParaRPr sz="955">
              <a:solidFill>
                <a:srgbClr val="FF0000"/>
              </a:solidFill>
            </a:endParaRPr>
          </a:p>
          <a:p>
            <a:pPr indent="0" lvl="0" marL="0" rtl="0" algn="l">
              <a:spcBef>
                <a:spcPts val="1200"/>
              </a:spcBef>
              <a:spcAft>
                <a:spcPts val="0"/>
              </a:spcAft>
              <a:buClr>
                <a:schemeClr val="dk1"/>
              </a:buClr>
              <a:buSzPts val="523"/>
              <a:buFont typeface="Arial"/>
              <a:buNone/>
            </a:pPr>
            <a:r>
              <a:rPr b="1" lang="en" sz="955"/>
              <a:t>Non-Maximum Suppression (NMS)</a:t>
            </a:r>
            <a:r>
              <a:rPr lang="en" sz="955"/>
              <a:t>: To ensure that multiple bounding boxes are not assigned to the same object, a post-processing step called non-maximum suppression is applied. It </a:t>
            </a:r>
            <a:r>
              <a:rPr lang="en" sz="955">
                <a:solidFill>
                  <a:srgbClr val="FF0000"/>
                </a:solidFill>
              </a:rPr>
              <a:t>removes redundant or ove</a:t>
            </a:r>
            <a:r>
              <a:rPr lang="en" sz="955">
                <a:solidFill>
                  <a:srgbClr val="FF0000"/>
                </a:solidFill>
              </a:rPr>
              <a:t>r</a:t>
            </a:r>
            <a:r>
              <a:rPr lang="en" sz="955">
                <a:solidFill>
                  <a:srgbClr val="FF0000"/>
                </a:solidFill>
              </a:rPr>
              <a:t>lapping bounding boxes and retains the one with the highest confidence score.</a:t>
            </a:r>
            <a:endParaRPr sz="955">
              <a:solidFill>
                <a:srgbClr val="FF0000"/>
              </a:solidFill>
            </a:endParaRPr>
          </a:p>
          <a:p>
            <a:pPr indent="0" lvl="0" marL="0" rtl="0" algn="l">
              <a:spcBef>
                <a:spcPts val="1200"/>
              </a:spcBef>
              <a:spcAft>
                <a:spcPts val="1200"/>
              </a:spcAft>
              <a:buSzPts val="523"/>
              <a:buNone/>
            </a:pPr>
            <a:r>
              <a:rPr b="1" lang="en" sz="955"/>
              <a:t>Output</a:t>
            </a:r>
            <a:r>
              <a:rPr lang="en" sz="955"/>
              <a:t>: The final output consists of the classes of detected objects, their corresponding bounding boxes, and the confidence scores associated with each detection. This information can be used for various downstream applications, such as tracking objects or generating alerts in surveillance systems.</a:t>
            </a:r>
            <a:endParaRPr sz="955"/>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CNN</a:t>
            </a:r>
            <a:endParaRPr>
              <a:solidFill>
                <a:srgbClr val="000000"/>
              </a:solidFill>
            </a:endParaRPr>
          </a:p>
        </p:txBody>
      </p:sp>
      <p:sp>
        <p:nvSpPr>
          <p:cNvPr id="184" name="Google Shape;184;p33"/>
          <p:cNvSpPr txBox="1"/>
          <p:nvPr>
            <p:ph idx="1" type="body"/>
          </p:nvPr>
        </p:nvSpPr>
        <p:spPr>
          <a:xfrm>
            <a:off x="311700" y="115742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In the field of deep learning, convolutional neural network (CNN) is among the class of deep neural networks, which was being mostly deployed in the field of analyzing/image recognition.</a:t>
            </a:r>
            <a:endParaRPr/>
          </a:p>
          <a:p>
            <a:pPr indent="0" lvl="0" marL="0" rtl="0" algn="l">
              <a:spcBef>
                <a:spcPts val="1200"/>
              </a:spcBef>
              <a:spcAft>
                <a:spcPts val="0"/>
              </a:spcAft>
              <a:buClr>
                <a:schemeClr val="dk1"/>
              </a:buClr>
              <a:buSzPts val="1100"/>
              <a:buFont typeface="Arial"/>
              <a:buNone/>
            </a:pPr>
            <a:r>
              <a:rPr lang="en"/>
              <a:t>Convolutional Neural uses a very special kind of method which is being known as Convolution.</a:t>
            </a:r>
            <a:endParaRPr/>
          </a:p>
          <a:p>
            <a:pPr indent="0" lvl="0" marL="0" rtl="0" algn="l">
              <a:spcBef>
                <a:spcPts val="1200"/>
              </a:spcBef>
              <a:spcAft>
                <a:spcPts val="0"/>
              </a:spcAft>
              <a:buClr>
                <a:schemeClr val="dk1"/>
              </a:buClr>
              <a:buSzPts val="1100"/>
              <a:buFont typeface="Arial"/>
              <a:buNone/>
            </a:pPr>
            <a:r>
              <a:rPr lang="en"/>
              <a:t>The mathematical definition of convolution is a mathematical operation being applied on the two functions that give output in a form of a third function that shows how the shape of one function is being influenced, modified by the other function.</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0" name="Google Shape;19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The Convolutional neural networks(CNN) consists of </a:t>
            </a:r>
            <a:r>
              <a:rPr lang="en">
                <a:solidFill>
                  <a:srgbClr val="FF0000"/>
                </a:solidFill>
              </a:rPr>
              <a:t>various layers of artificial neurons</a:t>
            </a:r>
            <a:r>
              <a:rPr lang="en"/>
              <a:t>. Artificial neurons,  similar to that neuron cells that are being used by the human brain for passing various sensory input signals and other responses, are mathematical functions that are being used for calculating the sum of various inputs and giving output in the form of an activation value.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The behaviour of each CNN neuron is being </a:t>
            </a:r>
            <a:r>
              <a:rPr lang="en">
                <a:solidFill>
                  <a:srgbClr val="FF0000"/>
                </a:solidFill>
              </a:rPr>
              <a:t>defined by the value of its weights</a:t>
            </a:r>
            <a:r>
              <a:rPr lang="en"/>
              <a:t>. When being fed with the values (of the pixel), the artificial neurons of a CNN recognizes various visual features and specifications.</a:t>
            </a:r>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6" name="Google Shape;19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Clr>
                <a:schemeClr val="dk1"/>
              </a:buClr>
              <a:buSzPct val="61111"/>
              <a:buFont typeface="Arial"/>
              <a:buNone/>
            </a:pPr>
            <a:r>
              <a:rPr lang="en"/>
              <a:t>When we give an </a:t>
            </a:r>
            <a:r>
              <a:rPr lang="en">
                <a:solidFill>
                  <a:srgbClr val="FF0000"/>
                </a:solidFill>
              </a:rPr>
              <a:t>input image into a CNN, each of its inner layers generates various activation maps</a:t>
            </a:r>
            <a:r>
              <a:rPr lang="en"/>
              <a:t>. Activation maps </a:t>
            </a:r>
            <a:r>
              <a:rPr lang="en">
                <a:solidFill>
                  <a:srgbClr val="FF0000"/>
                </a:solidFill>
              </a:rPr>
              <a:t>point out the relevant features</a:t>
            </a:r>
            <a:r>
              <a:rPr lang="en"/>
              <a:t> of the given input image. Each of the CNN neurons generally takes input in the form of a group/patch of the pixel, multiplies their values(colours) by the value of its weights, adds them up, and input them through the respective activation function.</a:t>
            </a:r>
            <a:endParaRPr/>
          </a:p>
          <a:p>
            <a:pPr indent="0" lvl="0" marL="0" rtl="0" algn="l">
              <a:spcBef>
                <a:spcPts val="1200"/>
              </a:spcBef>
              <a:spcAft>
                <a:spcPts val="0"/>
              </a:spcAft>
              <a:buClr>
                <a:schemeClr val="dk1"/>
              </a:buClr>
              <a:buSzPct val="61111"/>
              <a:buFont typeface="Arial"/>
              <a:buNone/>
            </a:pPr>
            <a:r>
              <a:rPr lang="en"/>
              <a:t>The first (or maybe the bottom) layer of the CNN usually recognizes the various features of the input image such as edges horizontally, vertically, and diagonally.</a:t>
            </a:r>
            <a:endParaRPr/>
          </a:p>
          <a:p>
            <a:pPr indent="0" lvl="0" marL="0" rtl="0" algn="l">
              <a:spcBef>
                <a:spcPts val="1200"/>
              </a:spcBef>
              <a:spcAft>
                <a:spcPts val="0"/>
              </a:spcAft>
              <a:buClr>
                <a:schemeClr val="dk1"/>
              </a:buClr>
              <a:buSzPct val="61111"/>
              <a:buFont typeface="Arial"/>
              <a:buNone/>
            </a:pPr>
            <a:r>
              <a:rPr lang="en"/>
              <a:t>The output of the first layer is being fed as an input of the next layer, which in turn will extract other complex features of the input image like corners and combinations of edges.</a:t>
            </a:r>
            <a:endParaRPr/>
          </a:p>
          <a:p>
            <a:pPr indent="0" lvl="0" marL="0" rtl="0" algn="l">
              <a:spcBef>
                <a:spcPts val="1200"/>
              </a:spcBef>
              <a:spcAft>
                <a:spcPts val="0"/>
              </a:spcAft>
              <a:buClr>
                <a:schemeClr val="dk1"/>
              </a:buClr>
              <a:buSzPct val="61111"/>
              <a:buFont typeface="Arial"/>
              <a:buNone/>
            </a:pPr>
            <a:r>
              <a:rPr lang="en"/>
              <a:t>The deeper one moves into the convolutional neural network, the more the layers start detecting various higher-level features such as objects, faces, etc</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Architecture</a:t>
            </a:r>
            <a:endParaRPr/>
          </a:p>
        </p:txBody>
      </p:sp>
      <p:sp>
        <p:nvSpPr>
          <p:cNvPr id="202" name="Google Shape;20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61111"/>
              <a:buFont typeface="Arial"/>
              <a:buNone/>
            </a:pPr>
            <a:r>
              <a:rPr lang="en"/>
              <a:t>A CNN architecture consists of two key components:</a:t>
            </a:r>
            <a:endParaRPr/>
          </a:p>
          <a:p>
            <a:pPr indent="0" lvl="0" marL="0" rtl="0" algn="l">
              <a:spcBef>
                <a:spcPts val="1200"/>
              </a:spcBef>
              <a:spcAft>
                <a:spcPts val="0"/>
              </a:spcAft>
              <a:buClr>
                <a:schemeClr val="dk1"/>
              </a:buClr>
              <a:buSzPct val="61111"/>
              <a:buFont typeface="Arial"/>
              <a:buNone/>
            </a:pPr>
            <a:r>
              <a:rPr lang="en"/>
              <a:t>• A </a:t>
            </a:r>
            <a:r>
              <a:rPr lang="en">
                <a:solidFill>
                  <a:srgbClr val="FF0000"/>
                </a:solidFill>
              </a:rPr>
              <a:t>convolution tool</a:t>
            </a:r>
            <a:r>
              <a:rPr lang="en"/>
              <a:t> that </a:t>
            </a:r>
            <a:r>
              <a:rPr lang="en">
                <a:solidFill>
                  <a:srgbClr val="FF0000"/>
                </a:solidFill>
              </a:rPr>
              <a:t>separates and identifies the distinct features</a:t>
            </a:r>
            <a:r>
              <a:rPr lang="en"/>
              <a:t> of an image for analysis in a process known as </a:t>
            </a:r>
            <a:r>
              <a:rPr lang="en">
                <a:solidFill>
                  <a:srgbClr val="FF0000"/>
                </a:solidFill>
              </a:rPr>
              <a:t>Feature Extraction</a:t>
            </a:r>
            <a:r>
              <a:rPr lang="en"/>
              <a:t>.This is done by the </a:t>
            </a:r>
            <a:r>
              <a:rPr lang="en">
                <a:solidFill>
                  <a:srgbClr val="FF0000"/>
                </a:solidFill>
              </a:rPr>
              <a:t>base</a:t>
            </a:r>
            <a:r>
              <a:rPr lang="en"/>
              <a:t>.</a:t>
            </a:r>
            <a:endParaRPr/>
          </a:p>
          <a:p>
            <a:pPr indent="0" lvl="0" marL="0" rtl="0" algn="l">
              <a:spcBef>
                <a:spcPts val="1200"/>
              </a:spcBef>
              <a:spcAft>
                <a:spcPts val="0"/>
              </a:spcAft>
              <a:buNone/>
            </a:pPr>
            <a:r>
              <a:rPr lang="en"/>
              <a:t>• A </a:t>
            </a:r>
            <a:r>
              <a:rPr lang="en">
                <a:solidFill>
                  <a:srgbClr val="FF0000"/>
                </a:solidFill>
              </a:rPr>
              <a:t>fully connected layer</a:t>
            </a:r>
            <a:r>
              <a:rPr lang="en"/>
              <a:t> that takes the output of the convolution process and</a:t>
            </a:r>
            <a:r>
              <a:rPr lang="en">
                <a:solidFill>
                  <a:srgbClr val="FF0000"/>
                </a:solidFill>
              </a:rPr>
              <a:t> predicts the image’s class</a:t>
            </a:r>
            <a:r>
              <a:rPr lang="en"/>
              <a:t> based on the features retrieved earlier.This is done by the </a:t>
            </a:r>
            <a:r>
              <a:rPr lang="en">
                <a:solidFill>
                  <a:srgbClr val="FF0000"/>
                </a:solidFill>
              </a:rPr>
              <a:t>Head</a:t>
            </a:r>
            <a:endParaRPr>
              <a:solidFill>
                <a:srgbClr val="FF0000"/>
              </a:solidFill>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The CNN is made up of three types of layers: convolutional layers, pooling layers, and fully-connected (FC) layers.</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7"/>
          <p:cNvPicPr preferRelativeResize="0"/>
          <p:nvPr/>
        </p:nvPicPr>
        <p:blipFill>
          <a:blip r:embed="rId3">
            <a:alphaModFix/>
          </a:blip>
          <a:stretch>
            <a:fillRect/>
          </a:stretch>
        </p:blipFill>
        <p:spPr>
          <a:xfrm>
            <a:off x="1804975" y="90638"/>
            <a:ext cx="5534025" cy="2733675"/>
          </a:xfrm>
          <a:prstGeom prst="rect">
            <a:avLst/>
          </a:prstGeom>
          <a:noFill/>
          <a:ln>
            <a:noFill/>
          </a:ln>
        </p:spPr>
      </p:pic>
      <p:pic>
        <p:nvPicPr>
          <p:cNvPr id="208" name="Google Shape;208;p37"/>
          <p:cNvPicPr preferRelativeResize="0"/>
          <p:nvPr/>
        </p:nvPicPr>
        <p:blipFill>
          <a:blip r:embed="rId4">
            <a:alphaModFix/>
          </a:blip>
          <a:stretch>
            <a:fillRect/>
          </a:stretch>
        </p:blipFill>
        <p:spPr>
          <a:xfrm>
            <a:off x="1941900" y="3241663"/>
            <a:ext cx="5487057" cy="18568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Layers</a:t>
            </a:r>
            <a:endParaRPr/>
          </a:p>
        </p:txBody>
      </p:sp>
      <p:sp>
        <p:nvSpPr>
          <p:cNvPr id="214" name="Google Shape;214;p38"/>
          <p:cNvSpPr txBox="1"/>
          <p:nvPr>
            <p:ph idx="1" type="body"/>
          </p:nvPr>
        </p:nvSpPr>
        <p:spPr>
          <a:xfrm>
            <a:off x="311700" y="1152475"/>
            <a:ext cx="8520600" cy="37818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Clr>
                <a:schemeClr val="dk1"/>
              </a:buClr>
              <a:buSzPct val="61111"/>
              <a:buFont typeface="Arial"/>
              <a:buNone/>
            </a:pPr>
            <a:r>
              <a:rPr b="1" lang="en"/>
              <a:t>Convolution Layers</a:t>
            </a:r>
            <a:endParaRPr b="1"/>
          </a:p>
          <a:p>
            <a:pPr indent="0" lvl="0" marL="0" rtl="0" algn="l">
              <a:spcBef>
                <a:spcPts val="1200"/>
              </a:spcBef>
              <a:spcAft>
                <a:spcPts val="0"/>
              </a:spcAft>
              <a:buClr>
                <a:schemeClr val="dk1"/>
              </a:buClr>
              <a:buSzPct val="61111"/>
              <a:buFont typeface="Arial"/>
              <a:buNone/>
            </a:pPr>
            <a:r>
              <a:rPr lang="en"/>
              <a:t>This is the very first layer in the CNN that is responsible for the extraction of the different features from the input images. The convolution mathematical operation is done between the </a:t>
            </a:r>
            <a:r>
              <a:rPr lang="en">
                <a:solidFill>
                  <a:srgbClr val="FF0000"/>
                </a:solidFill>
              </a:rPr>
              <a:t>input image and a filter of a specific size MxM in this layer.</a:t>
            </a:r>
            <a:endParaRPr>
              <a:solidFill>
                <a:srgbClr val="FF0000"/>
              </a:solidFill>
            </a:endParaRPr>
          </a:p>
          <a:p>
            <a:pPr indent="0" lvl="0" marL="0" rtl="0" algn="l">
              <a:spcBef>
                <a:spcPts val="1200"/>
              </a:spcBef>
              <a:spcAft>
                <a:spcPts val="0"/>
              </a:spcAft>
              <a:buClr>
                <a:schemeClr val="dk1"/>
              </a:buClr>
              <a:buSzPct val="61111"/>
              <a:buFont typeface="Arial"/>
              <a:buNone/>
            </a:pPr>
            <a:r>
              <a:rPr b="1" lang="en"/>
              <a:t>The Fully Connected</a:t>
            </a:r>
            <a:endParaRPr b="1"/>
          </a:p>
          <a:p>
            <a:pPr indent="0" lvl="0" marL="0" rtl="0" algn="l">
              <a:spcBef>
                <a:spcPts val="1200"/>
              </a:spcBef>
              <a:spcAft>
                <a:spcPts val="0"/>
              </a:spcAft>
              <a:buClr>
                <a:schemeClr val="dk1"/>
              </a:buClr>
              <a:buSzPct val="61111"/>
              <a:buFont typeface="Arial"/>
              <a:buNone/>
            </a:pPr>
            <a:r>
              <a:rPr lang="en"/>
              <a:t>The Fully Connected (FC) layer comprises the </a:t>
            </a:r>
            <a:r>
              <a:rPr lang="en">
                <a:solidFill>
                  <a:srgbClr val="FF0000"/>
                </a:solidFill>
              </a:rPr>
              <a:t>weights and biases together with the neurons</a:t>
            </a:r>
            <a:r>
              <a:rPr lang="en"/>
              <a:t> and is used to connect the neurons between two separate layers. The </a:t>
            </a:r>
            <a:r>
              <a:rPr lang="en">
                <a:solidFill>
                  <a:srgbClr val="FF0000"/>
                </a:solidFill>
              </a:rPr>
              <a:t>last several layers of a CNN Architecture are usually positioned before the output layer</a:t>
            </a:r>
            <a:r>
              <a:rPr lang="en"/>
              <a:t>.</a:t>
            </a:r>
            <a:endParaRPr/>
          </a:p>
          <a:p>
            <a:pPr indent="0" lvl="0" marL="0" rtl="0" algn="l">
              <a:spcBef>
                <a:spcPts val="1200"/>
              </a:spcBef>
              <a:spcAft>
                <a:spcPts val="0"/>
              </a:spcAft>
              <a:buClr>
                <a:schemeClr val="dk1"/>
              </a:buClr>
              <a:buSzPct val="61111"/>
              <a:buFont typeface="Arial"/>
              <a:buNone/>
            </a:pPr>
            <a:r>
              <a:rPr b="1" lang="en"/>
              <a:t>Pooling layer</a:t>
            </a:r>
            <a:endParaRPr b="1"/>
          </a:p>
          <a:p>
            <a:pPr indent="0" lvl="0" marL="0" rtl="0" algn="l">
              <a:spcBef>
                <a:spcPts val="1200"/>
              </a:spcBef>
              <a:spcAft>
                <a:spcPts val="0"/>
              </a:spcAft>
              <a:buClr>
                <a:schemeClr val="dk1"/>
              </a:buClr>
              <a:buSzPct val="61111"/>
              <a:buFont typeface="Arial"/>
              <a:buNone/>
            </a:pPr>
            <a:r>
              <a:rPr lang="en"/>
              <a:t>The Pooling layer is responsible for the </a:t>
            </a:r>
            <a:r>
              <a:rPr lang="en">
                <a:solidFill>
                  <a:srgbClr val="FF0000"/>
                </a:solidFill>
              </a:rPr>
              <a:t>reduction of the size(spatial) of the Convolved Feature</a:t>
            </a:r>
            <a:r>
              <a:rPr lang="en"/>
              <a:t>. This decrease in the computing power is being required to process the data by a significant reduction in the dimensions.</a:t>
            </a:r>
            <a:endParaRPr/>
          </a:p>
          <a:p>
            <a:pPr indent="0" lvl="0" marL="0" rtl="0" algn="l">
              <a:spcBef>
                <a:spcPts val="1200"/>
              </a:spcBef>
              <a:spcAft>
                <a:spcPts val="0"/>
              </a:spcAft>
              <a:buClr>
                <a:schemeClr val="dk1"/>
              </a:buClr>
              <a:buSzPct val="61111"/>
              <a:buFont typeface="Arial"/>
              <a:buNone/>
            </a:pPr>
            <a:r>
              <a:rPr lang="en"/>
              <a:t>There are two types of pooling</a:t>
            </a:r>
            <a:endParaRPr/>
          </a:p>
          <a:p>
            <a:pPr indent="0" lvl="0" marL="0" rtl="0" algn="l">
              <a:spcBef>
                <a:spcPts val="1200"/>
              </a:spcBef>
              <a:spcAft>
                <a:spcPts val="0"/>
              </a:spcAft>
              <a:buClr>
                <a:schemeClr val="dk1"/>
              </a:buClr>
              <a:buSzPct val="61111"/>
              <a:buFont typeface="Arial"/>
              <a:buNone/>
            </a:pPr>
            <a:r>
              <a:rPr lang="en"/>
              <a:t>1 average pooling</a:t>
            </a:r>
            <a:endParaRPr/>
          </a:p>
          <a:p>
            <a:pPr indent="0" lvl="0" marL="0" rtl="0" algn="l">
              <a:spcBef>
                <a:spcPts val="1200"/>
              </a:spcBef>
              <a:spcAft>
                <a:spcPts val="1200"/>
              </a:spcAft>
              <a:buNone/>
            </a:pPr>
            <a:r>
              <a:rPr lang="en"/>
              <a:t>2 max pooling.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0" name="Google Shape;22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9"/>
          <p:cNvPicPr preferRelativeResize="0"/>
          <p:nvPr/>
        </p:nvPicPr>
        <p:blipFill>
          <a:blip r:embed="rId3">
            <a:alphaModFix/>
          </a:blip>
          <a:stretch>
            <a:fillRect/>
          </a:stretch>
        </p:blipFill>
        <p:spPr>
          <a:xfrm>
            <a:off x="0" y="0"/>
            <a:ext cx="8949924" cy="5069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7" name="Google Shape;22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b="1" lang="en"/>
              <a:t>Dropout</a:t>
            </a:r>
            <a:endParaRPr b="1"/>
          </a:p>
          <a:p>
            <a:pPr indent="0" lvl="0" marL="0" rtl="0" algn="l">
              <a:spcBef>
                <a:spcPts val="1200"/>
              </a:spcBef>
              <a:spcAft>
                <a:spcPts val="0"/>
              </a:spcAft>
              <a:buClr>
                <a:schemeClr val="dk1"/>
              </a:buClr>
              <a:buSzPct val="61111"/>
              <a:buFont typeface="Arial"/>
              <a:buNone/>
            </a:pPr>
            <a:r>
              <a:rPr lang="en"/>
              <a:t>To </a:t>
            </a:r>
            <a:r>
              <a:rPr lang="en">
                <a:solidFill>
                  <a:srgbClr val="FF0000"/>
                </a:solidFill>
              </a:rPr>
              <a:t>avoid overfitting</a:t>
            </a:r>
            <a:r>
              <a:rPr lang="en"/>
              <a:t> (when a model performs well on training data but not on new data), a dropout layer is utilised, in which a f</a:t>
            </a:r>
            <a:r>
              <a:rPr lang="en">
                <a:solidFill>
                  <a:srgbClr val="FF0000"/>
                </a:solidFill>
              </a:rPr>
              <a:t>ew neurons are removed from the neural network during the training phase</a:t>
            </a:r>
            <a:r>
              <a:rPr lang="en"/>
              <a:t>, resulting in a smaller model.</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b="1" lang="en"/>
              <a:t>Activation Functions</a:t>
            </a:r>
            <a:endParaRPr b="1"/>
          </a:p>
          <a:p>
            <a:pPr indent="0" lvl="0" marL="0" rtl="0" algn="l">
              <a:spcBef>
                <a:spcPts val="1200"/>
              </a:spcBef>
              <a:spcAft>
                <a:spcPts val="0"/>
              </a:spcAft>
              <a:buClr>
                <a:schemeClr val="dk1"/>
              </a:buClr>
              <a:buSzPct val="61111"/>
              <a:buFont typeface="Arial"/>
              <a:buNone/>
            </a:pPr>
            <a:r>
              <a:rPr lang="en"/>
              <a:t>They’re utilised to learn and approximate any form of network variable-to-variable association that’s both continuous and complex.</a:t>
            </a:r>
            <a:endParaRPr/>
          </a:p>
          <a:p>
            <a:pPr indent="0" lvl="0" marL="0" rtl="0" algn="l">
              <a:spcBef>
                <a:spcPts val="1200"/>
              </a:spcBef>
              <a:spcAft>
                <a:spcPts val="0"/>
              </a:spcAft>
              <a:buClr>
                <a:schemeClr val="dk1"/>
              </a:buClr>
              <a:buSzPct val="61111"/>
              <a:buFont typeface="Arial"/>
              <a:buNone/>
            </a:pPr>
            <a:r>
              <a:rPr lang="en"/>
              <a:t>It gives the network non-linearity. The ReLU, Softmax, and tanH are some of the most often utilised activation functions.</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a:t>
            </a:r>
            <a:endParaRPr/>
          </a:p>
        </p:txBody>
      </p:sp>
      <p:pic>
        <p:nvPicPr>
          <p:cNvPr id="233" name="Google Shape;233;p41"/>
          <p:cNvPicPr preferRelativeResize="0"/>
          <p:nvPr/>
        </p:nvPicPr>
        <p:blipFill>
          <a:blip r:embed="rId3">
            <a:alphaModFix/>
          </a:blip>
          <a:stretch>
            <a:fillRect/>
          </a:stretch>
        </p:blipFill>
        <p:spPr>
          <a:xfrm>
            <a:off x="311700" y="1152475"/>
            <a:ext cx="5756950" cy="1575699"/>
          </a:xfrm>
          <a:prstGeom prst="rect">
            <a:avLst/>
          </a:prstGeom>
          <a:noFill/>
          <a:ln>
            <a:noFill/>
          </a:ln>
        </p:spPr>
      </p:pic>
      <p:pic>
        <p:nvPicPr>
          <p:cNvPr id="234" name="Google Shape;234;p41"/>
          <p:cNvPicPr preferRelativeResize="0"/>
          <p:nvPr/>
        </p:nvPicPr>
        <p:blipFill>
          <a:blip r:embed="rId4">
            <a:alphaModFix/>
          </a:blip>
          <a:stretch>
            <a:fillRect/>
          </a:stretch>
        </p:blipFill>
        <p:spPr>
          <a:xfrm>
            <a:off x="141125" y="3022050"/>
            <a:ext cx="4612977" cy="196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O</a:t>
            </a:r>
            <a:r>
              <a:rPr lang="en"/>
              <a:t>bject</a:t>
            </a:r>
            <a:r>
              <a:rPr lang="en"/>
              <a:t> Detection?</a:t>
            </a:r>
            <a:endParaRPr/>
          </a:p>
          <a:p>
            <a:pPr indent="0" lvl="0" marL="0" rtl="0" algn="l">
              <a:spcBef>
                <a:spcPts val="0"/>
              </a:spcBef>
              <a:spcAft>
                <a:spcPts val="0"/>
              </a:spcAft>
              <a:buNone/>
            </a:pPr>
            <a:r>
              <a:t/>
            </a:r>
            <a:endParaRPr/>
          </a:p>
        </p:txBody>
      </p:sp>
      <p:sp>
        <p:nvSpPr>
          <p:cNvPr id="70" name="Google Shape;70;p15"/>
          <p:cNvSpPr txBox="1"/>
          <p:nvPr>
            <p:ph idx="1" type="body"/>
          </p:nvPr>
        </p:nvSpPr>
        <p:spPr>
          <a:xfrm>
            <a:off x="311700" y="1152475"/>
            <a:ext cx="8520600" cy="3765000"/>
          </a:xfrm>
          <a:prstGeom prst="rect">
            <a:avLst/>
          </a:prstGeom>
        </p:spPr>
        <p:txBody>
          <a:bodyPr anchorCtr="0" anchor="t" bIns="91425" lIns="91425" spcFirstLastPara="1" rIns="91425" wrap="square" tIns="91425">
            <a:noAutofit/>
          </a:bodyPr>
          <a:lstStyle/>
          <a:p>
            <a:pPr indent="-343189" lvl="0" marL="457200" rtl="0" algn="l">
              <a:lnSpc>
                <a:spcPct val="95000"/>
              </a:lnSpc>
              <a:spcBef>
                <a:spcPts val="0"/>
              </a:spcBef>
              <a:spcAft>
                <a:spcPts val="0"/>
              </a:spcAft>
              <a:buClr>
                <a:schemeClr val="accent2"/>
              </a:buClr>
              <a:buSzPts val="1805"/>
              <a:buFont typeface="Roboto"/>
              <a:buChar char="●"/>
            </a:pPr>
            <a:r>
              <a:rPr lang="en" sz="1804">
                <a:solidFill>
                  <a:srgbClr val="FF0000"/>
                </a:solidFill>
                <a:highlight>
                  <a:srgbClr val="FFFFFF"/>
                </a:highlight>
                <a:latin typeface="Roboto"/>
                <a:ea typeface="Roboto"/>
                <a:cs typeface="Roboto"/>
                <a:sym typeface="Roboto"/>
              </a:rPr>
              <a:t>Computer vision technique</a:t>
            </a:r>
            <a:r>
              <a:rPr lang="en" sz="1804">
                <a:solidFill>
                  <a:schemeClr val="accent2"/>
                </a:solidFill>
                <a:highlight>
                  <a:srgbClr val="FFFFFF"/>
                </a:highlight>
                <a:latin typeface="Roboto"/>
                <a:ea typeface="Roboto"/>
                <a:cs typeface="Roboto"/>
                <a:sym typeface="Roboto"/>
              </a:rPr>
              <a:t> that emulates human-like intelligence in recognizing and </a:t>
            </a:r>
            <a:r>
              <a:rPr lang="en" sz="1804">
                <a:solidFill>
                  <a:srgbClr val="FF0000"/>
                </a:solidFill>
                <a:highlight>
                  <a:srgbClr val="FFFFFF"/>
                </a:highlight>
                <a:latin typeface="Roboto"/>
                <a:ea typeface="Roboto"/>
                <a:cs typeface="Roboto"/>
                <a:sym typeface="Roboto"/>
              </a:rPr>
              <a:t>locating objects within images or videos.</a:t>
            </a:r>
            <a:r>
              <a:rPr lang="en" sz="1804">
                <a:solidFill>
                  <a:schemeClr val="accent2"/>
                </a:solidFill>
                <a:highlight>
                  <a:srgbClr val="FFFFFF"/>
                </a:highlight>
                <a:latin typeface="Roboto"/>
                <a:ea typeface="Roboto"/>
                <a:cs typeface="Roboto"/>
                <a:sym typeface="Roboto"/>
              </a:rPr>
              <a:t> When humans view visual content, we effortlessly identify and pinpoint the presence of specific objects. Object detection algorithms, on the other hand, employ machine learning or deep learning methods to achieve a similar level of understanding.</a:t>
            </a:r>
            <a:endParaRPr sz="1804">
              <a:solidFill>
                <a:schemeClr val="accent2"/>
              </a:solidFill>
              <a:highlight>
                <a:srgbClr val="FFFFFF"/>
              </a:highlight>
              <a:latin typeface="Roboto"/>
              <a:ea typeface="Roboto"/>
              <a:cs typeface="Roboto"/>
              <a:sym typeface="Roboto"/>
            </a:endParaRPr>
          </a:p>
          <a:p>
            <a:pPr indent="-343189" lvl="0" marL="457200" rtl="0" algn="l">
              <a:lnSpc>
                <a:spcPct val="95000"/>
              </a:lnSpc>
              <a:spcBef>
                <a:spcPts val="0"/>
              </a:spcBef>
              <a:spcAft>
                <a:spcPts val="0"/>
              </a:spcAft>
              <a:buClr>
                <a:schemeClr val="accent2"/>
              </a:buClr>
              <a:buSzPts val="1805"/>
              <a:buFont typeface="Roboto"/>
              <a:buChar char="●"/>
            </a:pPr>
            <a:r>
              <a:rPr lang="en" sz="1804">
                <a:solidFill>
                  <a:schemeClr val="accent2"/>
                </a:solidFill>
                <a:highlight>
                  <a:srgbClr val="FFFFFF"/>
                </a:highlight>
                <a:latin typeface="Roboto"/>
                <a:ea typeface="Roboto"/>
                <a:cs typeface="Roboto"/>
                <a:sym typeface="Roboto"/>
              </a:rPr>
              <a:t>Process of </a:t>
            </a:r>
            <a:r>
              <a:rPr lang="en" sz="1804">
                <a:solidFill>
                  <a:srgbClr val="FF0000"/>
                </a:solidFill>
                <a:highlight>
                  <a:srgbClr val="FFFFFF"/>
                </a:highlight>
                <a:latin typeface="Roboto"/>
                <a:ea typeface="Roboto"/>
                <a:cs typeface="Roboto"/>
                <a:sym typeface="Roboto"/>
              </a:rPr>
              <a:t>identifying and precisely locating objects of interest</a:t>
            </a:r>
            <a:r>
              <a:rPr lang="en" sz="1804">
                <a:solidFill>
                  <a:schemeClr val="accent2"/>
                </a:solidFill>
                <a:highlight>
                  <a:srgbClr val="FFFFFF"/>
                </a:highlight>
                <a:latin typeface="Roboto"/>
                <a:ea typeface="Roboto"/>
                <a:cs typeface="Roboto"/>
                <a:sym typeface="Roboto"/>
              </a:rPr>
              <a:t> within an image or a frame of a video. </a:t>
            </a:r>
            <a:endParaRPr sz="1804">
              <a:solidFill>
                <a:schemeClr val="accent2"/>
              </a:solidFill>
              <a:highlight>
                <a:srgbClr val="FFFFFF"/>
              </a:highlight>
              <a:latin typeface="Roboto"/>
              <a:ea typeface="Roboto"/>
              <a:cs typeface="Roboto"/>
              <a:sym typeface="Roboto"/>
            </a:endParaRPr>
          </a:p>
          <a:p>
            <a:pPr indent="-343189" lvl="0" marL="457200" rtl="0" algn="l">
              <a:lnSpc>
                <a:spcPct val="95000"/>
              </a:lnSpc>
              <a:spcBef>
                <a:spcPts val="0"/>
              </a:spcBef>
              <a:spcAft>
                <a:spcPts val="0"/>
              </a:spcAft>
              <a:buClr>
                <a:schemeClr val="accent2"/>
              </a:buClr>
              <a:buSzPts val="1805"/>
              <a:buFont typeface="Roboto"/>
              <a:buChar char="●"/>
            </a:pPr>
            <a:r>
              <a:rPr lang="en" sz="1804">
                <a:solidFill>
                  <a:schemeClr val="accent2"/>
                </a:solidFill>
                <a:highlight>
                  <a:srgbClr val="FFFFFF"/>
                </a:highlight>
                <a:latin typeface="Roboto"/>
                <a:ea typeface="Roboto"/>
                <a:cs typeface="Roboto"/>
                <a:sym typeface="Roboto"/>
              </a:rPr>
              <a:t>Involves recognizing the category or class to which these objects  &amp; outlining their positions with bounding boxes. </a:t>
            </a:r>
            <a:endParaRPr sz="1804">
              <a:solidFill>
                <a:schemeClr val="accent2"/>
              </a:solidFill>
              <a:highlight>
                <a:srgbClr val="FFFFFF"/>
              </a:highlight>
              <a:latin typeface="Roboto"/>
              <a:ea typeface="Roboto"/>
              <a:cs typeface="Roboto"/>
              <a:sym typeface="Roboto"/>
            </a:endParaRPr>
          </a:p>
          <a:p>
            <a:pPr indent="-317789" lvl="0" marL="457200" rtl="0" algn="l">
              <a:lnSpc>
                <a:spcPct val="95000"/>
              </a:lnSpc>
              <a:spcBef>
                <a:spcPts val="0"/>
              </a:spcBef>
              <a:spcAft>
                <a:spcPts val="0"/>
              </a:spcAft>
              <a:buClr>
                <a:schemeClr val="accent2"/>
              </a:buClr>
              <a:buSzPts val="1405"/>
              <a:buFont typeface="Roboto"/>
              <a:buChar char="●"/>
            </a:pPr>
            <a:r>
              <a:rPr lang="en" sz="1804">
                <a:solidFill>
                  <a:schemeClr val="accent2"/>
                </a:solidFill>
                <a:highlight>
                  <a:srgbClr val="FFFFFF"/>
                </a:highlight>
                <a:latin typeface="Roboto"/>
                <a:ea typeface="Roboto"/>
                <a:cs typeface="Roboto"/>
                <a:sym typeface="Roboto"/>
              </a:rPr>
              <a:t>From enabling autonomous vehicles to navigate safely by recognizing other vehicles and pedestrians,enhancing surveillance systems' ability to detect suspicious activities, assisting in the medical field by identifying and localizing anomalies in radiological images</a:t>
            </a:r>
            <a:r>
              <a:rPr lang="en" sz="1404">
                <a:solidFill>
                  <a:schemeClr val="accent2"/>
                </a:solidFill>
                <a:highlight>
                  <a:srgbClr val="FFFFFF"/>
                </a:highlight>
                <a:latin typeface="Roboto"/>
                <a:ea typeface="Roboto"/>
                <a:cs typeface="Roboto"/>
                <a:sym typeface="Roboto"/>
              </a:rPr>
              <a:t>.</a:t>
            </a:r>
            <a:r>
              <a:rPr lang="en" sz="1404" strike="sngStrike">
                <a:solidFill>
                  <a:schemeClr val="accent2"/>
                </a:solidFill>
                <a:highlight>
                  <a:srgbClr val="FFFFFF"/>
                </a:highlight>
                <a:latin typeface="Roboto"/>
                <a:ea typeface="Roboto"/>
                <a:cs typeface="Roboto"/>
                <a:sym typeface="Roboto"/>
              </a:rPr>
              <a:t> </a:t>
            </a:r>
            <a:endParaRPr sz="175">
              <a:solidFill>
                <a:schemeClr val="accent2"/>
              </a:solidFill>
              <a:highlight>
                <a:srgbClr val="FFFFFF"/>
              </a:highlight>
              <a:latin typeface="Roboto"/>
              <a:ea typeface="Roboto"/>
              <a:cs typeface="Roboto"/>
              <a:sym typeface="Roboto"/>
            </a:endParaRPr>
          </a:p>
        </p:txBody>
      </p:sp>
      <p:sp>
        <p:nvSpPr>
          <p:cNvPr id="71" name="Google Shape;71;p15"/>
          <p:cNvSpPr txBox="1"/>
          <p:nvPr/>
        </p:nvSpPr>
        <p:spPr>
          <a:xfrm>
            <a:off x="5647200" y="866250"/>
            <a:ext cx="35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a:t>
            </a:r>
            <a:endParaRPr/>
          </a:p>
        </p:txBody>
      </p:sp>
      <p:sp>
        <p:nvSpPr>
          <p:cNvPr id="240" name="Google Shape;24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70000"/>
              </a:lnSpc>
              <a:spcBef>
                <a:spcPts val="0"/>
              </a:spcBef>
              <a:spcAft>
                <a:spcPts val="0"/>
              </a:spcAft>
              <a:buClr>
                <a:schemeClr val="dk1"/>
              </a:buClr>
              <a:buSzPts val="1100"/>
              <a:buFont typeface="Arial"/>
              <a:buNone/>
            </a:pPr>
            <a:r>
              <a:rPr lang="en" sz="1050">
                <a:solidFill>
                  <a:schemeClr val="dk1"/>
                </a:solidFill>
              </a:rPr>
              <a:t>The </a:t>
            </a:r>
            <a:r>
              <a:rPr b="1" lang="en" sz="1050">
                <a:solidFill>
                  <a:schemeClr val="dk1"/>
                </a:solidFill>
              </a:rPr>
              <a:t>feature extraction</a:t>
            </a:r>
            <a:r>
              <a:rPr lang="en" sz="1050">
                <a:solidFill>
                  <a:schemeClr val="dk1"/>
                </a:solidFill>
              </a:rPr>
              <a:t> performed by the base consists of </a:t>
            </a:r>
            <a:r>
              <a:rPr b="1" lang="en" sz="1050">
                <a:solidFill>
                  <a:schemeClr val="dk1"/>
                </a:solidFill>
              </a:rPr>
              <a:t>three basic operations</a:t>
            </a:r>
            <a:r>
              <a:rPr lang="en" sz="1050">
                <a:solidFill>
                  <a:schemeClr val="dk1"/>
                </a:solidFill>
              </a:rPr>
              <a:t>:</a:t>
            </a:r>
            <a:endParaRPr sz="1050">
              <a:solidFill>
                <a:schemeClr val="dk1"/>
              </a:solidFill>
            </a:endParaRPr>
          </a:p>
          <a:p>
            <a:pPr indent="-295275" lvl="0" marL="457200" rtl="0" algn="l">
              <a:spcBef>
                <a:spcPts val="1200"/>
              </a:spcBef>
              <a:spcAft>
                <a:spcPts val="0"/>
              </a:spcAft>
              <a:buClr>
                <a:schemeClr val="dk1"/>
              </a:buClr>
              <a:buSzPts val="1050"/>
              <a:buAutoNum type="arabicPeriod"/>
            </a:pPr>
            <a:r>
              <a:rPr b="1" lang="en" sz="1050">
                <a:solidFill>
                  <a:schemeClr val="dk1"/>
                </a:solidFill>
              </a:rPr>
              <a:t>Filter</a:t>
            </a:r>
            <a:r>
              <a:rPr lang="en" sz="1050">
                <a:solidFill>
                  <a:schemeClr val="dk1"/>
                </a:solidFill>
              </a:rPr>
              <a:t> an image for a particular feature (convolution)</a:t>
            </a:r>
            <a:endParaRPr sz="1050">
              <a:solidFill>
                <a:schemeClr val="dk1"/>
              </a:solidFill>
            </a:endParaRPr>
          </a:p>
          <a:p>
            <a:pPr indent="-295275" lvl="0" marL="457200" rtl="0" algn="l">
              <a:spcBef>
                <a:spcPts val="0"/>
              </a:spcBef>
              <a:spcAft>
                <a:spcPts val="0"/>
              </a:spcAft>
              <a:buClr>
                <a:schemeClr val="dk1"/>
              </a:buClr>
              <a:buSzPts val="1050"/>
              <a:buAutoNum type="arabicPeriod"/>
            </a:pPr>
            <a:r>
              <a:rPr b="1" lang="en" sz="1050">
                <a:solidFill>
                  <a:schemeClr val="dk1"/>
                </a:solidFill>
              </a:rPr>
              <a:t>Detect</a:t>
            </a:r>
            <a:r>
              <a:rPr lang="en" sz="1050">
                <a:solidFill>
                  <a:schemeClr val="dk1"/>
                </a:solidFill>
              </a:rPr>
              <a:t> that feature within the filtered image (ReLU)</a:t>
            </a:r>
            <a:endParaRPr sz="1050">
              <a:solidFill>
                <a:schemeClr val="dk1"/>
              </a:solidFill>
            </a:endParaRPr>
          </a:p>
          <a:p>
            <a:pPr indent="-295275" lvl="0" marL="457200" rtl="0" algn="l">
              <a:spcBef>
                <a:spcPts val="0"/>
              </a:spcBef>
              <a:spcAft>
                <a:spcPts val="0"/>
              </a:spcAft>
              <a:buClr>
                <a:schemeClr val="dk1"/>
              </a:buClr>
              <a:buSzPts val="1050"/>
              <a:buAutoNum type="arabicPeriod"/>
            </a:pPr>
            <a:r>
              <a:rPr b="1" lang="en" sz="1050">
                <a:solidFill>
                  <a:schemeClr val="dk1"/>
                </a:solidFill>
              </a:rPr>
              <a:t>Condense</a:t>
            </a:r>
            <a:r>
              <a:rPr lang="en" sz="1050">
                <a:solidFill>
                  <a:schemeClr val="dk1"/>
                </a:solidFill>
              </a:rPr>
              <a:t> the image to enhance the features (maximum pooling)</a:t>
            </a:r>
            <a:endParaRPr sz="1050">
              <a:solidFill>
                <a:schemeClr val="dk1"/>
              </a:solidFill>
            </a:endParaRPr>
          </a:p>
          <a:p>
            <a:pPr indent="0" lvl="0" marL="0" rtl="0" algn="l">
              <a:spcBef>
                <a:spcPts val="1500"/>
              </a:spcBef>
              <a:spcAft>
                <a:spcPts val="1200"/>
              </a:spcAft>
              <a:buNone/>
            </a:pPr>
            <a:r>
              <a:t/>
            </a:r>
            <a:endParaRPr/>
          </a:p>
        </p:txBody>
      </p:sp>
      <p:pic>
        <p:nvPicPr>
          <p:cNvPr id="241" name="Google Shape;241;p42"/>
          <p:cNvPicPr preferRelativeResize="0"/>
          <p:nvPr/>
        </p:nvPicPr>
        <p:blipFill>
          <a:blip r:embed="rId3">
            <a:alphaModFix/>
          </a:blip>
          <a:stretch>
            <a:fillRect/>
          </a:stretch>
        </p:blipFill>
        <p:spPr>
          <a:xfrm>
            <a:off x="5438375" y="823025"/>
            <a:ext cx="3581049" cy="3699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idx="1" type="body"/>
          </p:nvPr>
        </p:nvSpPr>
        <p:spPr>
          <a:xfrm>
            <a:off x="311700" y="218350"/>
            <a:ext cx="8520600" cy="435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An RGB image is nothing but a matrix of pixel values having three planes whereas a grayscale image is the same but it has a single plane. Take a look at this image to understand more.</a:t>
            </a:r>
            <a:endParaRPr/>
          </a:p>
          <a:p>
            <a:pPr indent="0" lvl="0" marL="0" rtl="0" algn="l">
              <a:spcBef>
                <a:spcPts val="1200"/>
              </a:spcBef>
              <a:spcAft>
                <a:spcPts val="1200"/>
              </a:spcAft>
              <a:buNone/>
            </a:pPr>
            <a:r>
              <a:t/>
            </a:r>
            <a:endParaRPr/>
          </a:p>
        </p:txBody>
      </p:sp>
      <p:pic>
        <p:nvPicPr>
          <p:cNvPr id="247" name="Google Shape;247;p43"/>
          <p:cNvPicPr preferRelativeResize="0"/>
          <p:nvPr/>
        </p:nvPicPr>
        <p:blipFill>
          <a:blip r:embed="rId3">
            <a:alphaModFix/>
          </a:blip>
          <a:stretch>
            <a:fillRect/>
          </a:stretch>
        </p:blipFill>
        <p:spPr>
          <a:xfrm>
            <a:off x="2298275" y="1537125"/>
            <a:ext cx="4645499" cy="3378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4"/>
          <p:cNvSpPr txBox="1"/>
          <p:nvPr>
            <p:ph idx="1" type="body"/>
          </p:nvPr>
        </p:nvSpPr>
        <p:spPr>
          <a:xfrm>
            <a:off x="69775" y="94550"/>
            <a:ext cx="9015300" cy="499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simplicity, let’s stick with grayscale images as we try to understand how CNNs work.</a:t>
            </a:r>
            <a:endParaRPr/>
          </a:p>
        </p:txBody>
      </p:sp>
      <p:pic>
        <p:nvPicPr>
          <p:cNvPr id="253" name="Google Shape;253;p44"/>
          <p:cNvPicPr preferRelativeResize="0"/>
          <p:nvPr/>
        </p:nvPicPr>
        <p:blipFill>
          <a:blip r:embed="rId3">
            <a:alphaModFix/>
          </a:blip>
          <a:stretch>
            <a:fillRect/>
          </a:stretch>
        </p:blipFill>
        <p:spPr>
          <a:xfrm>
            <a:off x="337650" y="868175"/>
            <a:ext cx="8589751" cy="3877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idx="1" type="body"/>
          </p:nvPr>
        </p:nvSpPr>
        <p:spPr>
          <a:xfrm>
            <a:off x="47275" y="49525"/>
            <a:ext cx="9003900" cy="509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45"/>
          <p:cNvPicPr preferRelativeResize="0"/>
          <p:nvPr/>
        </p:nvPicPr>
        <p:blipFill>
          <a:blip r:embed="rId3">
            <a:alphaModFix/>
          </a:blip>
          <a:stretch>
            <a:fillRect/>
          </a:stretch>
        </p:blipFill>
        <p:spPr>
          <a:xfrm>
            <a:off x="1970875" y="521525"/>
            <a:ext cx="5072225" cy="3702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idx="1" type="body"/>
          </p:nvPr>
        </p:nvSpPr>
        <p:spPr>
          <a:xfrm>
            <a:off x="0" y="83275"/>
            <a:ext cx="9144000" cy="506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46"/>
          <p:cNvPicPr preferRelativeResize="0"/>
          <p:nvPr/>
        </p:nvPicPr>
        <p:blipFill>
          <a:blip r:embed="rId3">
            <a:alphaModFix/>
          </a:blip>
          <a:stretch>
            <a:fillRect/>
          </a:stretch>
        </p:blipFill>
        <p:spPr>
          <a:xfrm>
            <a:off x="1296410" y="578500"/>
            <a:ext cx="6551175" cy="3683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271" name="Google Shape;271;p47"/>
          <p:cNvSpPr txBox="1"/>
          <p:nvPr>
            <p:ph idx="1" type="body"/>
          </p:nvPr>
        </p:nvSpPr>
        <p:spPr>
          <a:xfrm>
            <a:off x="311700" y="1152475"/>
            <a:ext cx="8520600" cy="3860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Clr>
                <a:schemeClr val="dk1"/>
              </a:buClr>
              <a:buSzPct val="61111"/>
              <a:buFont typeface="Arial"/>
              <a:buNone/>
            </a:pPr>
            <a:r>
              <a:rPr lang="en"/>
              <a:t>Convolutional neural networks are composed of multiple layers of artificial neurons. Artificial neurons, a rough imitation of their biological counterparts, are mathematical functions that calculate the weighted sum of multiple inputs and outputs an activation value. When you input an image in a ConvNet, each layer generates several activation functions that are passed on to the next layer.</a:t>
            </a:r>
            <a:endParaRPr/>
          </a:p>
          <a:p>
            <a:pPr indent="0" lvl="0" marL="0" rtl="0" algn="l">
              <a:spcBef>
                <a:spcPts val="1200"/>
              </a:spcBef>
              <a:spcAft>
                <a:spcPts val="0"/>
              </a:spcAft>
              <a:buClr>
                <a:schemeClr val="dk1"/>
              </a:buClr>
              <a:buSzPct val="61111"/>
              <a:buFont typeface="Arial"/>
              <a:buNone/>
            </a:pPr>
            <a:r>
              <a:rPr lang="en"/>
              <a:t>The first layer usually extracts basic features such as horizontal or diagonal edges. This output is passed on to the next layer which detects more complex features such as corners or combinational edges. As we move deeper into the network it can identify even more complex features such as objects, faces, etc.</a:t>
            </a:r>
            <a:endParaRPr/>
          </a:p>
          <a:p>
            <a:pPr indent="0" lvl="0" marL="0" rtl="0" algn="l">
              <a:spcBef>
                <a:spcPts val="1200"/>
              </a:spcBef>
              <a:spcAft>
                <a:spcPts val="1200"/>
              </a:spcAft>
              <a:buNone/>
            </a:pPr>
            <a:r>
              <a:rPr lang="en"/>
              <a:t>Based on the activation map of the final convolution layer, the classification layer outputs a set of confidence scores (values between 0 and 1) that specify how likely the image is to belong to a “class.” For instance, if you have a ConvNet that detects cats, dogs, and horses, the output of the final layer is the possibility that the input image contains any of those animals.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idx="1" type="body"/>
          </p:nvPr>
        </p:nvSpPr>
        <p:spPr>
          <a:xfrm>
            <a:off x="69775" y="123900"/>
            <a:ext cx="8958900" cy="501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48"/>
          <p:cNvPicPr preferRelativeResize="0"/>
          <p:nvPr/>
        </p:nvPicPr>
        <p:blipFill>
          <a:blip r:embed="rId3">
            <a:alphaModFix/>
          </a:blip>
          <a:stretch>
            <a:fillRect/>
          </a:stretch>
        </p:blipFill>
        <p:spPr>
          <a:xfrm>
            <a:off x="1262775" y="181562"/>
            <a:ext cx="6139350" cy="4780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Pooling Layer</a:t>
            </a:r>
            <a:endParaRPr/>
          </a:p>
        </p:txBody>
      </p:sp>
      <p:sp>
        <p:nvSpPr>
          <p:cNvPr id="283" name="Google Shape;283;p49"/>
          <p:cNvSpPr txBox="1"/>
          <p:nvPr>
            <p:ph idx="1" type="body"/>
          </p:nvPr>
        </p:nvSpPr>
        <p:spPr>
          <a:xfrm>
            <a:off x="47275" y="1152475"/>
            <a:ext cx="9096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Similar to the Convolutional Layer, the </a:t>
            </a:r>
            <a:r>
              <a:rPr lang="en" sz="1400">
                <a:solidFill>
                  <a:srgbClr val="FF0000"/>
                </a:solidFill>
              </a:rPr>
              <a:t>Pooling layer is responsible for reducing the spatial size</a:t>
            </a:r>
            <a:r>
              <a:rPr lang="en" sz="1400"/>
              <a:t> of the Convolved Feature. This is to decrease the computational power required to process the data by reducing the dimensions. There are two types of pooling average pooling and max pooling. I’ve only had experience with Max Pooling so far I haven’t faced any difficulties.</a:t>
            </a:r>
            <a:endParaRPr sz="1400"/>
          </a:p>
        </p:txBody>
      </p:sp>
      <p:pic>
        <p:nvPicPr>
          <p:cNvPr id="284" name="Google Shape;284;p49"/>
          <p:cNvPicPr preferRelativeResize="0"/>
          <p:nvPr/>
        </p:nvPicPr>
        <p:blipFill>
          <a:blip r:embed="rId3">
            <a:alphaModFix/>
          </a:blip>
          <a:stretch>
            <a:fillRect/>
          </a:stretch>
        </p:blipFill>
        <p:spPr>
          <a:xfrm>
            <a:off x="2787325" y="2437375"/>
            <a:ext cx="3771900" cy="2362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0"/>
          <p:cNvPicPr preferRelativeResize="0"/>
          <p:nvPr/>
        </p:nvPicPr>
        <p:blipFill>
          <a:blip r:embed="rId3">
            <a:alphaModFix/>
          </a:blip>
          <a:stretch>
            <a:fillRect/>
          </a:stretch>
        </p:blipFill>
        <p:spPr>
          <a:xfrm>
            <a:off x="1784375" y="481013"/>
            <a:ext cx="5676900" cy="4181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 Detection Family Tree</a:t>
            </a:r>
            <a:endParaRPr/>
          </a:p>
        </p:txBody>
      </p:sp>
      <p:pic>
        <p:nvPicPr>
          <p:cNvPr id="295" name="Google Shape;295;p51"/>
          <p:cNvPicPr preferRelativeResize="0"/>
          <p:nvPr/>
        </p:nvPicPr>
        <p:blipFill>
          <a:blip r:embed="rId3">
            <a:alphaModFix/>
          </a:blip>
          <a:stretch>
            <a:fillRect/>
          </a:stretch>
        </p:blipFill>
        <p:spPr>
          <a:xfrm>
            <a:off x="1152113" y="1501363"/>
            <a:ext cx="6524625" cy="2009775"/>
          </a:xfrm>
          <a:prstGeom prst="rect">
            <a:avLst/>
          </a:prstGeom>
          <a:noFill/>
          <a:ln>
            <a:noFill/>
          </a:ln>
        </p:spPr>
      </p:pic>
      <p:sp>
        <p:nvSpPr>
          <p:cNvPr id="296" name="Google Shape;296;p51"/>
          <p:cNvSpPr txBox="1"/>
          <p:nvPr/>
        </p:nvSpPr>
        <p:spPr>
          <a:xfrm>
            <a:off x="5633400" y="954450"/>
            <a:ext cx="351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0" y="0"/>
            <a:ext cx="9144000" cy="519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a:blip r:embed="rId3">
            <a:alphaModFix/>
          </a:blip>
          <a:stretch>
            <a:fillRect/>
          </a:stretch>
        </p:blipFill>
        <p:spPr>
          <a:xfrm>
            <a:off x="4438094" y="2661798"/>
            <a:ext cx="4705904" cy="2511400"/>
          </a:xfrm>
          <a:prstGeom prst="rect">
            <a:avLst/>
          </a:prstGeom>
          <a:noFill/>
          <a:ln>
            <a:noFill/>
          </a:ln>
        </p:spPr>
      </p:pic>
      <p:pic>
        <p:nvPicPr>
          <p:cNvPr id="78" name="Google Shape;78;p16"/>
          <p:cNvPicPr preferRelativeResize="0"/>
          <p:nvPr/>
        </p:nvPicPr>
        <p:blipFill rotWithShape="1">
          <a:blip r:embed="rId4">
            <a:alphaModFix/>
          </a:blip>
          <a:srcRect b="0" l="0" r="1429" t="0"/>
          <a:stretch/>
        </p:blipFill>
        <p:spPr>
          <a:xfrm>
            <a:off x="290425" y="90050"/>
            <a:ext cx="4942087" cy="2571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Backbones , Head , Neck vs Models</a:t>
            </a:r>
            <a:endParaRPr/>
          </a:p>
        </p:txBody>
      </p:sp>
      <p:sp>
        <p:nvSpPr>
          <p:cNvPr id="302" name="Google Shape;302;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303" name="Google Shape;303;p52"/>
          <p:cNvPicPr preferRelativeResize="0"/>
          <p:nvPr/>
        </p:nvPicPr>
        <p:blipFill>
          <a:blip r:embed="rId3">
            <a:alphaModFix/>
          </a:blip>
          <a:stretch>
            <a:fillRect/>
          </a:stretch>
        </p:blipFill>
        <p:spPr>
          <a:xfrm>
            <a:off x="518040" y="1152474"/>
            <a:ext cx="7657722" cy="3991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detection model contains a backbone, neck, head module. The backbone module exploits the essential features of different resolutions, and the neck module fuses the features of different resolutions. Finally, multiple head modules perform the detection of objects in different resolutions.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Backbone</a:t>
            </a:r>
            <a:endParaRPr/>
          </a:p>
        </p:txBody>
      </p:sp>
      <p:sp>
        <p:nvSpPr>
          <p:cNvPr id="314" name="Google Shape;314;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Backbone Network are </a:t>
            </a:r>
            <a:r>
              <a:rPr lang="en">
                <a:solidFill>
                  <a:srgbClr val="FF0000"/>
                </a:solidFill>
              </a:rPr>
              <a:t>commonly seen in the Object detection model architectures</a:t>
            </a:r>
            <a:r>
              <a:rPr lang="en"/>
              <a:t>. Backbone is </a:t>
            </a:r>
            <a:r>
              <a:rPr lang="en">
                <a:solidFill>
                  <a:srgbClr val="FF0000"/>
                </a:solidFill>
              </a:rPr>
              <a:t>responsible for extracting and encoding features</a:t>
            </a:r>
            <a:r>
              <a:rPr lang="en"/>
              <a:t> from the input data. It acts as the core feature extractor, capturing low-level and high-level features from the input data.</a:t>
            </a:r>
            <a:endParaRPr/>
          </a:p>
          <a:p>
            <a:pPr indent="0" lvl="0" marL="0" rtl="0" algn="l">
              <a:spcBef>
                <a:spcPts val="1200"/>
              </a:spcBef>
              <a:spcAft>
                <a:spcPts val="1200"/>
              </a:spcAft>
              <a:buNone/>
            </a:pPr>
            <a:r>
              <a:rPr lang="en"/>
              <a:t>State-of-the-art (SOTA) models, such as </a:t>
            </a:r>
            <a:r>
              <a:rPr lang="en">
                <a:solidFill>
                  <a:srgbClr val="FF0000"/>
                </a:solidFill>
              </a:rPr>
              <a:t>VGG and ResNet, are commonly employed as backbone</a:t>
            </a:r>
            <a:r>
              <a:rPr lang="en"/>
              <a:t> architectures to extract essential features from an input image. These extracted features serve as the foundation for subsequent processing, including the utilization of Fully Convolutional Neural Networks (FCNNs), to make predictions or classifications.</a:t>
            </a:r>
            <a:endParaRPr>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Neck</a:t>
            </a:r>
            <a:endParaRPr/>
          </a:p>
        </p:txBody>
      </p:sp>
      <p:sp>
        <p:nvSpPr>
          <p:cNvPr id="320" name="Google Shape;320;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Neck is responsible for further </a:t>
            </a:r>
            <a:r>
              <a:rPr lang="en">
                <a:solidFill>
                  <a:srgbClr val="FF0000"/>
                </a:solidFill>
              </a:rPr>
              <a:t>transforming and refining the features extracted</a:t>
            </a:r>
            <a:r>
              <a:rPr lang="en"/>
              <a:t> by the backbone model. Its goal is to </a:t>
            </a:r>
            <a:r>
              <a:rPr lang="en">
                <a:solidFill>
                  <a:srgbClr val="FF0000"/>
                </a:solidFill>
              </a:rPr>
              <a:t>improve the backbone’s extracted features</a:t>
            </a:r>
            <a:r>
              <a:rPr lang="en"/>
              <a:t>, and give more informative feature representations.</a:t>
            </a:r>
            <a:endParaRPr/>
          </a:p>
          <a:p>
            <a:pPr indent="0" lvl="0" marL="0" rtl="0" algn="l">
              <a:spcBef>
                <a:spcPts val="1200"/>
              </a:spcBef>
              <a:spcAft>
                <a:spcPts val="1200"/>
              </a:spcAft>
              <a:buNone/>
            </a:pPr>
            <a:r>
              <a:rPr lang="en"/>
              <a:t>The backbone is responsible for the initial feature extraction from the input data, while the neck enhances and merge those features to improve the model’s performance.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Head</a:t>
            </a:r>
            <a:endParaRPr/>
          </a:p>
        </p:txBody>
      </p:sp>
      <p:sp>
        <p:nvSpPr>
          <p:cNvPr id="326" name="Google Shape;326;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head is made up of </a:t>
            </a:r>
            <a:r>
              <a:rPr lang="en">
                <a:solidFill>
                  <a:srgbClr val="FF0000"/>
                </a:solidFill>
              </a:rPr>
              <a:t>task-specific layers</a:t>
            </a:r>
            <a:r>
              <a:rPr lang="en"/>
              <a:t> that are designed to </a:t>
            </a:r>
            <a:r>
              <a:rPr lang="en">
                <a:solidFill>
                  <a:srgbClr val="FF0000"/>
                </a:solidFill>
              </a:rPr>
              <a:t>produce the final prediction or inference</a:t>
            </a:r>
            <a:r>
              <a:rPr lang="en"/>
              <a:t> based on the information extracted by the Backbone and Neck.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Functions in Object Detection</a:t>
            </a:r>
            <a:endParaRPr/>
          </a:p>
        </p:txBody>
      </p:sp>
      <p:sp>
        <p:nvSpPr>
          <p:cNvPr id="332" name="Google Shape;332;p57"/>
          <p:cNvSpPr txBox="1"/>
          <p:nvPr>
            <p:ph idx="1" type="body"/>
          </p:nvPr>
        </p:nvSpPr>
        <p:spPr>
          <a:xfrm>
            <a:off x="241125" y="1017725"/>
            <a:ext cx="8520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Loss functions are the heart of deep learning algorithms (in case you are wondering, backprop the soul). Loss functions tells the model </a:t>
            </a:r>
            <a:r>
              <a:rPr lang="en">
                <a:solidFill>
                  <a:srgbClr val="FF0000"/>
                </a:solidFill>
              </a:rPr>
              <a:t>how good the model is at particular task.</a:t>
            </a:r>
            <a:r>
              <a:rPr lang="en"/>
              <a:t> Depending on the problem to solve, almost </a:t>
            </a:r>
            <a:r>
              <a:rPr lang="en">
                <a:solidFill>
                  <a:srgbClr val="FF0000"/>
                </a:solidFill>
              </a:rPr>
              <a:t>all model aim to minimize the loss</a:t>
            </a:r>
            <a:r>
              <a:rPr lang="en"/>
              <a:t>. </a:t>
            </a:r>
            <a:endParaRPr/>
          </a:p>
          <a:p>
            <a:pPr indent="0" lvl="0" marL="0" rtl="0" algn="l">
              <a:spcBef>
                <a:spcPts val="1200"/>
              </a:spcBef>
              <a:spcAft>
                <a:spcPts val="0"/>
              </a:spcAft>
              <a:buNone/>
            </a:pPr>
            <a:r>
              <a:rPr lang="en"/>
              <a:t>If we make any changes to our model in hope(trying different hyperparameters) of creating better model, loss function will tell if we’re getting better model than previous model trained. If predictions of the model are totally off, loss function will output a higher number. If they’re pretty good, it’ll output a lower number. </a:t>
            </a:r>
            <a:endParaRPr strike="sngStrike"/>
          </a:p>
          <a:p>
            <a:pPr indent="0" lvl="0" marL="0" rtl="0" algn="l">
              <a:spcBef>
                <a:spcPts val="1200"/>
              </a:spcBef>
              <a:spcAft>
                <a:spcPts val="1200"/>
              </a:spcAft>
              <a:buNone/>
            </a:pPr>
            <a:r>
              <a:rPr lang="en"/>
              <a:t>Designing/utilizing a appropriate loss functions to solve our particular task is one of the critical steps in deep learning, if we choose a poor error(loss) function and obtain unsatisfactory results, the fault is ours for badly specifying the goal of the search.</a:t>
            </a:r>
            <a:endParaRPr strike="sngStrike"/>
          </a:p>
        </p:txBody>
      </p:sp>
      <p:sp>
        <p:nvSpPr>
          <p:cNvPr id="333" name="Google Shape;333;p57"/>
          <p:cNvSpPr txBox="1"/>
          <p:nvPr/>
        </p:nvSpPr>
        <p:spPr>
          <a:xfrm>
            <a:off x="1420425" y="4481800"/>
            <a:ext cx="69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4" name="Google Shape;334;p57"/>
          <p:cNvSpPr txBox="1"/>
          <p:nvPr/>
        </p:nvSpPr>
        <p:spPr>
          <a:xfrm>
            <a:off x="-50025" y="-52950"/>
            <a:ext cx="9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
        <p:nvSpPr>
          <p:cNvPr id="335" name="Google Shape;335;p57"/>
          <p:cNvSpPr txBox="1"/>
          <p:nvPr/>
        </p:nvSpPr>
        <p:spPr>
          <a:xfrm>
            <a:off x="4747325" y="275150"/>
            <a:ext cx="44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ph idx="1" type="body"/>
          </p:nvPr>
        </p:nvSpPr>
        <p:spPr>
          <a:xfrm>
            <a:off x="0" y="83275"/>
            <a:ext cx="9051300" cy="487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Classification Loss</a:t>
            </a:r>
            <a:endParaRPr b="1"/>
          </a:p>
          <a:p>
            <a:pPr indent="0" lvl="0" marL="0" rtl="0" algn="l">
              <a:spcBef>
                <a:spcPts val="1200"/>
              </a:spcBef>
              <a:spcAft>
                <a:spcPts val="0"/>
              </a:spcAft>
              <a:buNone/>
            </a:pPr>
            <a:r>
              <a:rPr lang="en" sz="1600"/>
              <a:t>As the name suggests, this loss will help with any task which requires classification. We are given k categories and our job is to make sure our model is good job in classifying x number of examples in k categories</a:t>
            </a:r>
            <a:endParaRPr sz="1600"/>
          </a:p>
          <a:p>
            <a:pPr indent="0" lvl="0" marL="0" rtl="0" algn="l">
              <a:spcBef>
                <a:spcPts val="1200"/>
              </a:spcBef>
              <a:spcAft>
                <a:spcPts val="0"/>
              </a:spcAft>
              <a:buNone/>
            </a:pPr>
            <a:r>
              <a:rPr b="1" lang="en"/>
              <a:t>Localisation Loss</a:t>
            </a:r>
            <a:endParaRPr b="1"/>
          </a:p>
          <a:p>
            <a:pPr indent="0" lvl="0" marL="0" rtl="0" algn="l">
              <a:spcBef>
                <a:spcPts val="1200"/>
              </a:spcBef>
              <a:spcAft>
                <a:spcPts val="0"/>
              </a:spcAft>
              <a:buNone/>
            </a:pPr>
            <a:r>
              <a:rPr lang="en" sz="1700"/>
              <a:t>The localization loss is a smooth L1 loss between the predicted bounding box correction and the true values. The coordinate correction transformation is same as what R-CNN does in bounding box regression.</a:t>
            </a:r>
            <a:endParaRPr sz="1700"/>
          </a:p>
          <a:p>
            <a:pPr indent="0" lvl="0" marL="0" rtl="0" algn="l">
              <a:spcBef>
                <a:spcPts val="1200"/>
              </a:spcBef>
              <a:spcAft>
                <a:spcPts val="1200"/>
              </a:spcAft>
              <a:buNone/>
            </a:pPr>
            <a:r>
              <a:t/>
            </a:r>
            <a:endParaRPr/>
          </a:p>
        </p:txBody>
      </p:sp>
      <p:pic>
        <p:nvPicPr>
          <p:cNvPr id="341" name="Google Shape;341;p58"/>
          <p:cNvPicPr preferRelativeResize="0"/>
          <p:nvPr/>
        </p:nvPicPr>
        <p:blipFill>
          <a:blip r:embed="rId3">
            <a:alphaModFix/>
          </a:blip>
          <a:stretch>
            <a:fillRect/>
          </a:stretch>
        </p:blipFill>
        <p:spPr>
          <a:xfrm>
            <a:off x="2748475" y="2785800"/>
            <a:ext cx="4513550" cy="217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ph idx="1" type="body"/>
          </p:nvPr>
        </p:nvSpPr>
        <p:spPr>
          <a:xfrm>
            <a:off x="0" y="94500"/>
            <a:ext cx="8981400" cy="504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Mean Squared Error(MSE)</a:t>
            </a:r>
            <a:endParaRPr b="1"/>
          </a:p>
          <a:p>
            <a:pPr indent="0" lvl="0" marL="0" rtl="0" algn="l">
              <a:spcBef>
                <a:spcPts val="1200"/>
              </a:spcBef>
              <a:spcAft>
                <a:spcPts val="0"/>
              </a:spcAft>
              <a:buNone/>
            </a:pPr>
            <a:r>
              <a:rPr lang="en"/>
              <a:t>These error functions are easy to define. As the name suggests, we are taking square of error and then mean of these sqaured error functions. It’s only concerned with the average magnitude of error irrespective of their directionHowever, due to squaring, predictions which are far away from actual values are penalized heavily in comparison to less deviated predictions. This error is also known as L1 loss. Suppose, y^ is our predicted output by the model and y is target(actual or expected) value. For M training example, mse loss can be formulated as,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0"/>
              </a:spcAft>
              <a:buNone/>
            </a:pPr>
            <a:r>
              <a:rPr b="1" lang="en"/>
              <a:t>Multi-class Classification</a:t>
            </a:r>
            <a:endParaRPr b="1"/>
          </a:p>
          <a:p>
            <a:pPr indent="0" lvl="0" marL="0" rtl="0" algn="l">
              <a:spcBef>
                <a:spcPts val="1200"/>
              </a:spcBef>
              <a:spcAft>
                <a:spcPts val="1200"/>
              </a:spcAft>
              <a:buNone/>
            </a:pPr>
            <a:r>
              <a:rPr lang="en"/>
              <a:t>As name suggests, if there are more than two classes that we want our images to be classified into, then we use multi-class classification error function. It is used as a loss function in neural networks which have softmax activations in the output layer. The model outputs the probability the example belonging to each class. </a:t>
            </a:r>
            <a:endParaRPr/>
          </a:p>
        </p:txBody>
      </p:sp>
      <p:pic>
        <p:nvPicPr>
          <p:cNvPr id="347" name="Google Shape;347;p59"/>
          <p:cNvPicPr preferRelativeResize="0"/>
          <p:nvPr/>
        </p:nvPicPr>
        <p:blipFill rotWithShape="1">
          <a:blip r:embed="rId3">
            <a:alphaModFix/>
          </a:blip>
          <a:srcRect b="6780" l="3000" r="-2999" t="-6780"/>
          <a:stretch/>
        </p:blipFill>
        <p:spPr>
          <a:xfrm>
            <a:off x="2120700" y="2200325"/>
            <a:ext cx="3371850" cy="1162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0"/>
          <p:cNvSpPr txBox="1"/>
          <p:nvPr>
            <p:ph idx="1" type="body"/>
          </p:nvPr>
        </p:nvSpPr>
        <p:spPr>
          <a:xfrm>
            <a:off x="311700" y="94550"/>
            <a:ext cx="8520600" cy="499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b="1" sz="1600"/>
          </a:p>
          <a:p>
            <a:pPr indent="0" lvl="0" marL="0" rtl="0" algn="l">
              <a:spcBef>
                <a:spcPts val="1200"/>
              </a:spcBef>
              <a:spcAft>
                <a:spcPts val="0"/>
              </a:spcAft>
              <a:buNone/>
            </a:pPr>
            <a:r>
              <a:rPr b="1" lang="en" sz="1600"/>
              <a:t>Smooth L1 Loss</a:t>
            </a:r>
            <a:endParaRPr b="1" sz="1600"/>
          </a:p>
          <a:p>
            <a:pPr indent="0" lvl="0" marL="0" rtl="0" algn="l">
              <a:spcBef>
                <a:spcPts val="1200"/>
              </a:spcBef>
              <a:spcAft>
                <a:spcPts val="0"/>
              </a:spcAft>
              <a:buClr>
                <a:schemeClr val="dk1"/>
              </a:buClr>
              <a:buSzPts val="1100"/>
              <a:buFont typeface="Arial"/>
              <a:buNone/>
            </a:pPr>
            <a:r>
              <a:rPr lang="en" sz="1600"/>
              <a:t>In general for all object detection algorithms, there are two main objective functions to minimize. The first one is classfication loss(Lcls) which we have seen multiple times, but this classification loss is multi-class classification loss which translates to log-loss we defined above. The second loss function is regression loss(Lreg) over predicted 4 values of bounding boxes which as we have defined above as combination of L1 loss and L2 loss also known as smooth L1 loss. Smooth L1-loss combines the advantages of L1-loss (steady gradients for large values of x) and L2-loss (less oscillations during updates when x is small).</a:t>
            </a:r>
            <a:endParaRPr sz="1600"/>
          </a:p>
          <a:p>
            <a:pPr indent="0" lvl="0" marL="0" rtl="0" algn="l">
              <a:spcBef>
                <a:spcPts val="1200"/>
              </a:spcBef>
              <a:spcAft>
                <a:spcPts val="1200"/>
              </a:spcAft>
              <a:buNone/>
            </a:pPr>
            <a:r>
              <a:t/>
            </a:r>
            <a:endParaRPr/>
          </a:p>
        </p:txBody>
      </p:sp>
      <p:pic>
        <p:nvPicPr>
          <p:cNvPr id="353" name="Google Shape;353;p60"/>
          <p:cNvPicPr preferRelativeResize="0"/>
          <p:nvPr/>
        </p:nvPicPr>
        <p:blipFill>
          <a:blip r:embed="rId3">
            <a:alphaModFix/>
          </a:blip>
          <a:stretch>
            <a:fillRect/>
          </a:stretch>
        </p:blipFill>
        <p:spPr>
          <a:xfrm>
            <a:off x="3118150" y="94550"/>
            <a:ext cx="2365275" cy="930850"/>
          </a:xfrm>
          <a:prstGeom prst="rect">
            <a:avLst/>
          </a:prstGeom>
          <a:noFill/>
          <a:ln>
            <a:noFill/>
          </a:ln>
        </p:spPr>
      </p:pic>
      <p:pic>
        <p:nvPicPr>
          <p:cNvPr id="354" name="Google Shape;354;p60"/>
          <p:cNvPicPr preferRelativeResize="0"/>
          <p:nvPr/>
        </p:nvPicPr>
        <p:blipFill>
          <a:blip r:embed="rId4">
            <a:alphaModFix/>
          </a:blip>
          <a:stretch>
            <a:fillRect/>
          </a:stretch>
        </p:blipFill>
        <p:spPr>
          <a:xfrm>
            <a:off x="2984847" y="3494950"/>
            <a:ext cx="3323000" cy="1216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 Entropy Loss</a:t>
            </a:r>
            <a:endParaRPr/>
          </a:p>
        </p:txBody>
      </p:sp>
      <p:sp>
        <p:nvSpPr>
          <p:cNvPr id="360" name="Google Shape;360;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1" name="Google Shape;361;p61"/>
          <p:cNvPicPr preferRelativeResize="0"/>
          <p:nvPr/>
        </p:nvPicPr>
        <p:blipFill>
          <a:blip r:embed="rId3">
            <a:alphaModFix/>
          </a:blip>
          <a:stretch>
            <a:fillRect/>
          </a:stretch>
        </p:blipFill>
        <p:spPr>
          <a:xfrm>
            <a:off x="2014606" y="1207200"/>
            <a:ext cx="5114781" cy="3416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is Object Detection used? </a:t>
            </a:r>
            <a:endParaRPr/>
          </a:p>
          <a:p>
            <a:pPr indent="0" lvl="0" marL="0" rtl="0" algn="l">
              <a:spcBef>
                <a:spcPts val="0"/>
              </a:spcBef>
              <a:spcAft>
                <a:spcPts val="0"/>
              </a:spcAft>
              <a:buNone/>
            </a:pPr>
            <a:r>
              <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23"/>
              <a:buFont typeface="Arial"/>
              <a:buNone/>
            </a:pPr>
            <a:r>
              <a:rPr lang="en" sz="1155"/>
              <a:t>Object detection is used in real-life applications across a wide range of domains, including:</a:t>
            </a:r>
            <a:endParaRPr sz="1155"/>
          </a:p>
          <a:p>
            <a:pPr indent="0" lvl="0" marL="0" rtl="0" algn="l">
              <a:spcBef>
                <a:spcPts val="1200"/>
              </a:spcBef>
              <a:spcAft>
                <a:spcPts val="0"/>
              </a:spcAft>
              <a:buClr>
                <a:schemeClr val="dk1"/>
              </a:buClr>
              <a:buSzPts val="523"/>
              <a:buFont typeface="Arial"/>
              <a:buNone/>
            </a:pPr>
            <a:r>
              <a:rPr b="1" lang="en" sz="1155"/>
              <a:t>Autonomous Vehicles</a:t>
            </a:r>
            <a:r>
              <a:rPr lang="en" sz="1155"/>
              <a:t>: Object detection is crucial for </a:t>
            </a:r>
            <a:r>
              <a:rPr lang="en" sz="1155">
                <a:solidFill>
                  <a:srgbClr val="FF0000"/>
                </a:solidFill>
              </a:rPr>
              <a:t>self-driving cars</a:t>
            </a:r>
            <a:r>
              <a:rPr lang="en" sz="1155"/>
              <a:t> to identify and track other vehicles, pedestrians, traffic signs, and obstacles on the road.</a:t>
            </a:r>
            <a:endParaRPr sz="1155"/>
          </a:p>
          <a:p>
            <a:pPr indent="0" lvl="0" marL="0" rtl="0" algn="l">
              <a:spcBef>
                <a:spcPts val="1200"/>
              </a:spcBef>
              <a:spcAft>
                <a:spcPts val="0"/>
              </a:spcAft>
              <a:buClr>
                <a:schemeClr val="dk1"/>
              </a:buClr>
              <a:buSzPts val="523"/>
              <a:buFont typeface="Arial"/>
              <a:buNone/>
            </a:pPr>
            <a:r>
              <a:rPr b="1" lang="en" sz="1155"/>
              <a:t>Surveillance and Security</a:t>
            </a:r>
            <a:r>
              <a:rPr lang="en" sz="1155"/>
              <a:t>: It is used in surveillance systems to detect and </a:t>
            </a:r>
            <a:r>
              <a:rPr lang="en" sz="1155">
                <a:solidFill>
                  <a:srgbClr val="FF0000"/>
                </a:solidFill>
              </a:rPr>
              <a:t>track suspicious activities</a:t>
            </a:r>
            <a:r>
              <a:rPr lang="en" sz="1155"/>
              <a:t>, intruders, or unattended bags in public spaces.</a:t>
            </a:r>
            <a:endParaRPr sz="1155"/>
          </a:p>
          <a:p>
            <a:pPr indent="0" lvl="0" marL="0" rtl="0" algn="l">
              <a:spcBef>
                <a:spcPts val="1200"/>
              </a:spcBef>
              <a:spcAft>
                <a:spcPts val="0"/>
              </a:spcAft>
              <a:buClr>
                <a:schemeClr val="dk1"/>
              </a:buClr>
              <a:buSzPts val="523"/>
              <a:buFont typeface="Arial"/>
              <a:buNone/>
            </a:pPr>
            <a:r>
              <a:rPr b="1" lang="en" sz="1155"/>
              <a:t>Retail</a:t>
            </a:r>
            <a:r>
              <a:rPr lang="en" sz="1155"/>
              <a:t>: Object detection can be used for inventory management, helping retailers track the stock levels and identify when items need restocking.</a:t>
            </a:r>
            <a:endParaRPr sz="1155"/>
          </a:p>
          <a:p>
            <a:pPr indent="0" lvl="0" marL="0" rtl="0" algn="l">
              <a:spcBef>
                <a:spcPts val="1200"/>
              </a:spcBef>
              <a:spcAft>
                <a:spcPts val="0"/>
              </a:spcAft>
              <a:buClr>
                <a:schemeClr val="dk1"/>
              </a:buClr>
              <a:buSzPts val="523"/>
              <a:buFont typeface="Arial"/>
              <a:buNone/>
            </a:pPr>
            <a:r>
              <a:rPr b="1" lang="en" sz="1155"/>
              <a:t>Medical Imaging</a:t>
            </a:r>
            <a:r>
              <a:rPr lang="en" sz="1155"/>
              <a:t>: In medical applications, object detection helps in </a:t>
            </a:r>
            <a:r>
              <a:rPr lang="en" sz="1155">
                <a:solidFill>
                  <a:srgbClr val="FF0000"/>
                </a:solidFill>
              </a:rPr>
              <a:t>identifying and localizing abnormalities</a:t>
            </a:r>
            <a:r>
              <a:rPr lang="en" sz="1155"/>
              <a:t> in medical images, such as detecting tumors in radiology images.</a:t>
            </a:r>
            <a:endParaRPr sz="1155"/>
          </a:p>
          <a:p>
            <a:pPr indent="0" lvl="0" marL="0" rtl="0" algn="l">
              <a:spcBef>
                <a:spcPts val="1200"/>
              </a:spcBef>
              <a:spcAft>
                <a:spcPts val="0"/>
              </a:spcAft>
              <a:buClr>
                <a:schemeClr val="dk1"/>
              </a:buClr>
              <a:buSzPts val="523"/>
              <a:buFont typeface="Arial"/>
              <a:buNone/>
            </a:pPr>
            <a:r>
              <a:rPr b="1" lang="en" sz="1155"/>
              <a:t>Industrial Automation</a:t>
            </a:r>
            <a:r>
              <a:rPr lang="en" sz="1155"/>
              <a:t>: It's used in manufacturing for quality control, identifying defects in products on assembly lines.</a:t>
            </a:r>
            <a:endParaRPr sz="1155"/>
          </a:p>
          <a:p>
            <a:pPr indent="0" lvl="0" marL="0" rtl="0" algn="l">
              <a:spcBef>
                <a:spcPts val="1200"/>
              </a:spcBef>
              <a:spcAft>
                <a:spcPts val="0"/>
              </a:spcAft>
              <a:buClr>
                <a:schemeClr val="dk1"/>
              </a:buClr>
              <a:buSzPts val="523"/>
              <a:buFont typeface="Arial"/>
              <a:buNone/>
            </a:pPr>
            <a:r>
              <a:rPr b="1" lang="en" sz="1155"/>
              <a:t>Agriculture</a:t>
            </a:r>
            <a:r>
              <a:rPr lang="en" sz="1155"/>
              <a:t>: Object detection can be used to detect and count plants, fruits, and pests in agricultural fields.</a:t>
            </a:r>
            <a:endParaRPr sz="1155"/>
          </a:p>
          <a:p>
            <a:pPr indent="0" lvl="0" marL="0" rtl="0" algn="l">
              <a:spcBef>
                <a:spcPts val="1200"/>
              </a:spcBef>
              <a:spcAft>
                <a:spcPts val="0"/>
              </a:spcAft>
              <a:buClr>
                <a:schemeClr val="dk1"/>
              </a:buClr>
              <a:buSzPts val="523"/>
              <a:buFont typeface="Arial"/>
              <a:buNone/>
            </a:pPr>
            <a:r>
              <a:rPr b="1" lang="en" sz="1155"/>
              <a:t>Augmented Reality</a:t>
            </a:r>
            <a:r>
              <a:rPr lang="en" sz="1155"/>
              <a:t>: Object detection is crucial in augmented reality applications for recognizing and tracking real-world objects to overlay digital information.</a:t>
            </a:r>
            <a:endParaRPr sz="1155"/>
          </a:p>
          <a:p>
            <a:pPr indent="0" lvl="0" marL="0" rtl="0" algn="l">
              <a:spcBef>
                <a:spcPts val="1200"/>
              </a:spcBef>
              <a:spcAft>
                <a:spcPts val="0"/>
              </a:spcAft>
              <a:buClr>
                <a:schemeClr val="dk1"/>
              </a:buClr>
              <a:buSzPts val="523"/>
              <a:buFont typeface="Arial"/>
              <a:buNone/>
            </a:pPr>
            <a:r>
              <a:t/>
            </a:r>
            <a:endParaRPr sz="1155"/>
          </a:p>
          <a:p>
            <a:pPr indent="0" lvl="0" marL="0" rtl="0" algn="l">
              <a:spcBef>
                <a:spcPts val="1200"/>
              </a:spcBef>
              <a:spcAft>
                <a:spcPts val="0"/>
              </a:spcAft>
              <a:buClr>
                <a:schemeClr val="dk1"/>
              </a:buClr>
              <a:buSzPts val="523"/>
              <a:buFont typeface="Arial"/>
              <a:buNone/>
            </a:pPr>
            <a:r>
              <a:t/>
            </a:r>
            <a:endParaRPr sz="1155"/>
          </a:p>
          <a:p>
            <a:pPr indent="0" lvl="0" marL="0" rtl="0" algn="l">
              <a:spcBef>
                <a:spcPts val="1200"/>
              </a:spcBef>
              <a:spcAft>
                <a:spcPts val="1200"/>
              </a:spcAft>
              <a:buSzPts val="523"/>
              <a:buNone/>
            </a:pPr>
            <a:r>
              <a:t/>
            </a:r>
            <a:endParaRPr sz="1155"/>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2"/>
          <p:cNvSpPr txBox="1"/>
          <p:nvPr>
            <p:ph idx="1" type="body"/>
          </p:nvPr>
        </p:nvSpPr>
        <p:spPr>
          <a:xfrm>
            <a:off x="311700" y="195825"/>
            <a:ext cx="8520600" cy="4373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object detector will try to predict a probability for each class at a predicted bounding box location. This probability can also be thought of as the model’s confidence. The higher the probability the more confident the model is, that a given localized object belongs to some class. Let’s consider the predictions and ground truths in figure</a:t>
            </a:r>
            <a:endParaRPr/>
          </a:p>
          <a:p>
            <a:pPr indent="0" lvl="0" marL="0" rtl="0" algn="l">
              <a:spcBef>
                <a:spcPts val="1200"/>
              </a:spcBef>
              <a:spcAft>
                <a:spcPts val="0"/>
              </a:spcAft>
              <a:buClr>
                <a:schemeClr val="dk1"/>
              </a:buClr>
              <a:buSzPts val="1100"/>
              <a:buFont typeface="Arial"/>
              <a:buNone/>
            </a:pPr>
            <a:r>
              <a:rPr lang="en"/>
              <a:t>The object detector has calculated a probability for how confident it is in each of the classes, woman and man, for each predicted bounding box. The model is 90% confident that prediction 1 is a woman and 65% confident that prediction 2 is a woman.</a:t>
            </a:r>
            <a:endParaRPr/>
          </a:p>
          <a:p>
            <a:pPr indent="0" lvl="0" marL="0" rtl="0" algn="l">
              <a:spcBef>
                <a:spcPts val="1200"/>
              </a:spcBef>
              <a:spcAft>
                <a:spcPts val="0"/>
              </a:spcAft>
              <a:buClr>
                <a:schemeClr val="dk1"/>
              </a:buClr>
              <a:buSzPts val="1100"/>
              <a:buFont typeface="Arial"/>
              <a:buNone/>
            </a:pPr>
            <a:r>
              <a:rPr lang="en"/>
              <a:t>The predictions are not bad, but especially prediction 2, has a low prediction confidence of only 65%. From the annotated ground truths we know there is, with 100% certainty, a woman at the location.</a:t>
            </a:r>
            <a:endParaRPr/>
          </a:p>
          <a:p>
            <a:pPr indent="0" lvl="0" marL="0" rtl="0" algn="l">
              <a:spcBef>
                <a:spcPts val="120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3"/>
          <p:cNvSpPr txBox="1"/>
          <p:nvPr>
            <p:ph idx="1" type="body"/>
          </p:nvPr>
        </p:nvSpPr>
        <p:spPr>
          <a:xfrm>
            <a:off x="311700" y="162075"/>
            <a:ext cx="8520600" cy="440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One way of calculating how well the object detector predicted the class would be to calculate the absolute difference between the predicted probability and the actual (e.g. loss of 100%-90%=10 for prediction 1 and 100%-65%=35 for prediction 2). Another way, is through cross-entropy. Cross-entropy gives a smoother loss, which penalizes big differences a lot and small difference a little. Cross-entropy loss between a ground truth probability, p, and a predicted probability, q, is given by the following equation</a:t>
            </a:r>
            <a:endParaRPr/>
          </a:p>
        </p:txBody>
      </p:sp>
      <p:pic>
        <p:nvPicPr>
          <p:cNvPr id="372" name="Google Shape;372;p63"/>
          <p:cNvPicPr preferRelativeResize="0"/>
          <p:nvPr/>
        </p:nvPicPr>
        <p:blipFill>
          <a:blip r:embed="rId3">
            <a:alphaModFix/>
          </a:blip>
          <a:stretch>
            <a:fillRect/>
          </a:stretch>
        </p:blipFill>
        <p:spPr>
          <a:xfrm>
            <a:off x="4913250" y="2774325"/>
            <a:ext cx="3433850" cy="539350"/>
          </a:xfrm>
          <a:prstGeom prst="rect">
            <a:avLst/>
          </a:prstGeom>
          <a:noFill/>
          <a:ln>
            <a:noFill/>
          </a:ln>
        </p:spPr>
      </p:pic>
      <p:pic>
        <p:nvPicPr>
          <p:cNvPr id="373" name="Google Shape;373;p63"/>
          <p:cNvPicPr preferRelativeResize="0"/>
          <p:nvPr/>
        </p:nvPicPr>
        <p:blipFill>
          <a:blip r:embed="rId4">
            <a:alphaModFix/>
          </a:blip>
          <a:stretch>
            <a:fillRect/>
          </a:stretch>
        </p:blipFill>
        <p:spPr>
          <a:xfrm>
            <a:off x="389475" y="2368025"/>
            <a:ext cx="3433850" cy="259598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9" name="Google Shape;379;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0" name="Google Shape;380;p64"/>
          <p:cNvPicPr preferRelativeResize="0"/>
          <p:nvPr/>
        </p:nvPicPr>
        <p:blipFill>
          <a:blip r:embed="rId3">
            <a:alphaModFix/>
          </a:blip>
          <a:stretch>
            <a:fillRect/>
          </a:stretch>
        </p:blipFill>
        <p:spPr>
          <a:xfrm>
            <a:off x="2190750" y="792500"/>
            <a:ext cx="4762500" cy="1352550"/>
          </a:xfrm>
          <a:prstGeom prst="rect">
            <a:avLst/>
          </a:prstGeom>
          <a:noFill/>
          <a:ln>
            <a:noFill/>
          </a:ln>
        </p:spPr>
      </p:pic>
      <p:pic>
        <p:nvPicPr>
          <p:cNvPr id="381" name="Google Shape;381;p64"/>
          <p:cNvPicPr preferRelativeResize="0"/>
          <p:nvPr/>
        </p:nvPicPr>
        <p:blipFill>
          <a:blip r:embed="rId4">
            <a:alphaModFix/>
          </a:blip>
          <a:stretch>
            <a:fillRect/>
          </a:stretch>
        </p:blipFill>
        <p:spPr>
          <a:xfrm>
            <a:off x="2190750" y="2571750"/>
            <a:ext cx="4762500" cy="1390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Focal Loss</a:t>
            </a:r>
            <a:endParaRPr/>
          </a:p>
        </p:txBody>
      </p:sp>
      <p:sp>
        <p:nvSpPr>
          <p:cNvPr id="387" name="Google Shape;387;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61111"/>
              <a:buFont typeface="Arial"/>
              <a:buNone/>
            </a:pPr>
            <a:r>
              <a:rPr lang="en"/>
              <a:t>Focal Loss is a specialized loss function used in machine learning, particularly in the context of object detection. It is designed to address the problem of class imbalance, where certain classes are rare and may not be adequately learned by a model. Focal Loss was introduced by Lin et al. in the paper "Focal Loss for Dense Object Detection."</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The key idea behind Focal Loss is to down-weight the easy-to-classify examples (common classes) during training, allowing the model to focus more on the challenging examples (rare classes or difficult cases). This helps improve the model's ability to handle both common and rare classes effectively.</a:t>
            </a:r>
            <a:endParaRPr/>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ph idx="1" type="body"/>
          </p:nvPr>
        </p:nvSpPr>
        <p:spPr>
          <a:xfrm>
            <a:off x="311700" y="83275"/>
            <a:ext cx="8520600" cy="468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Alpha (α): This parameter assigns different weights to each class. It emphasizes the importance of rare classes by giving them a higher weight (α &lt; 0.5) and, conversely, de-emphasizing common classes (α &gt; 0.5).</a:t>
            </a:r>
            <a:endParaRPr/>
          </a:p>
          <a:p>
            <a:pPr indent="0" lvl="0" marL="0" rtl="0" algn="l">
              <a:spcBef>
                <a:spcPts val="1200"/>
              </a:spcBef>
              <a:spcAft>
                <a:spcPts val="0"/>
              </a:spcAft>
              <a:buClr>
                <a:schemeClr val="dk1"/>
              </a:buClr>
              <a:buSzPts val="1100"/>
              <a:buFont typeface="Arial"/>
              <a:buNone/>
            </a:pPr>
            <a:r>
              <a:rPr lang="en"/>
              <a:t>Gamma (γ): The gamma parameter modulates the rate at which the loss decreases for well-classified examples. A higher gamma places more focus on hard examples, preventing the model from prematurely converging to suboptimal solutions.</a:t>
            </a:r>
            <a:endParaRPr/>
          </a:p>
          <a:p>
            <a:pPr indent="0" lvl="0" marL="0" rtl="0" algn="l">
              <a:spcBef>
                <a:spcPts val="1200"/>
              </a:spcBef>
              <a:spcAft>
                <a:spcPts val="1200"/>
              </a:spcAft>
              <a:buNone/>
            </a:pPr>
            <a:r>
              <a:t/>
            </a:r>
            <a:endParaRPr/>
          </a:p>
        </p:txBody>
      </p:sp>
      <p:pic>
        <p:nvPicPr>
          <p:cNvPr id="393" name="Google Shape;393;p66"/>
          <p:cNvPicPr preferRelativeResize="0"/>
          <p:nvPr/>
        </p:nvPicPr>
        <p:blipFill>
          <a:blip r:embed="rId3">
            <a:alphaModFix/>
          </a:blip>
          <a:stretch>
            <a:fillRect/>
          </a:stretch>
        </p:blipFill>
        <p:spPr>
          <a:xfrm>
            <a:off x="2728900" y="2653513"/>
            <a:ext cx="3686175" cy="714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 used for Object Detection</a:t>
            </a:r>
            <a:endParaRPr/>
          </a:p>
        </p:txBody>
      </p:sp>
      <p:sp>
        <p:nvSpPr>
          <p:cNvPr id="399" name="Google Shape;399;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0" name="Google Shape;400;p67"/>
          <p:cNvPicPr preferRelativeResize="0"/>
          <p:nvPr/>
        </p:nvPicPr>
        <p:blipFill>
          <a:blip r:embed="rId3">
            <a:alphaModFix/>
          </a:blip>
          <a:stretch>
            <a:fillRect/>
          </a:stretch>
        </p:blipFill>
        <p:spPr>
          <a:xfrm>
            <a:off x="1679275" y="1565273"/>
            <a:ext cx="6204925" cy="2590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IoU (Intersection over Union)</a:t>
            </a:r>
            <a:endParaRPr/>
          </a:p>
        </p:txBody>
      </p:sp>
      <p:sp>
        <p:nvSpPr>
          <p:cNvPr id="406" name="Google Shape;406;p6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sz="2191"/>
              <a:t>Here we have two bounding boxes, box1 and box2. Now if we have to compare which of these two boxes is more accurate, the </a:t>
            </a:r>
            <a:r>
              <a:rPr lang="en" sz="2191">
                <a:solidFill>
                  <a:srgbClr val="FF0000"/>
                </a:solidFill>
              </a:rPr>
              <a:t>obvious answer is box1.</a:t>
            </a:r>
            <a:endParaRPr sz="2191">
              <a:solidFill>
                <a:srgbClr val="FF0000"/>
              </a:solidFill>
            </a:endParaRPr>
          </a:p>
          <a:p>
            <a:pPr indent="0" lvl="0" marL="0" rtl="0" algn="l">
              <a:spcBef>
                <a:spcPts val="1200"/>
              </a:spcBef>
              <a:spcAft>
                <a:spcPts val="0"/>
              </a:spcAft>
              <a:buClr>
                <a:schemeClr val="dk1"/>
              </a:buClr>
              <a:buSzPct val="50197"/>
              <a:buFont typeface="Arial"/>
              <a:buNone/>
            </a:pPr>
            <a:r>
              <a:rPr lang="en" sz="2191"/>
              <a:t>Why? Because it has a major region of the WBC and has correctly detected the WBC. But how can we find this out mathematically?</a:t>
            </a:r>
            <a:endParaRPr sz="2191"/>
          </a:p>
          <a:p>
            <a:pPr indent="0" lvl="0" marL="0" rtl="0" algn="l">
              <a:spcBef>
                <a:spcPts val="1200"/>
              </a:spcBef>
              <a:spcAft>
                <a:spcPts val="0"/>
              </a:spcAft>
              <a:buClr>
                <a:schemeClr val="dk1"/>
              </a:buClr>
              <a:buSzPct val="50197"/>
              <a:buFont typeface="Arial"/>
              <a:buNone/>
            </a:pPr>
            <a:r>
              <a:rPr lang="en" sz="2191"/>
              <a:t>So, compare the actual, and the predicted bounding boxes. if we are able to find out the overlap of the actual, and the predicted bounding box, we will be able to make a decision as to which bounding box is a better prediction.</a:t>
            </a:r>
            <a:endParaRPr sz="2191"/>
          </a:p>
          <a:p>
            <a:pPr indent="0" lvl="0" marL="0" rtl="0" algn="just">
              <a:lnSpc>
                <a:spcPct val="183333"/>
              </a:lnSpc>
              <a:spcBef>
                <a:spcPts val="1200"/>
              </a:spcBef>
              <a:spcAft>
                <a:spcPts val="0"/>
              </a:spcAft>
              <a:buClr>
                <a:schemeClr val="dk1"/>
              </a:buClr>
              <a:buSzPct val="49077"/>
              <a:buFont typeface="Arial"/>
              <a:buNone/>
            </a:pPr>
            <a:r>
              <a:rPr lang="en" sz="2241">
                <a:solidFill>
                  <a:srgbClr val="222222"/>
                </a:solidFill>
                <a:highlight>
                  <a:srgbClr val="FFFFFF"/>
                </a:highlight>
              </a:rPr>
              <a:t>So the bounding box that has a higher overlap with the actual bounding box is a better prediction. Now, this overlap is called the area of intersection for this first box, which is box1. We can say that the area of intersection is about 70% of the actual bounding box.</a:t>
            </a:r>
            <a:endParaRPr sz="2241">
              <a:solidFill>
                <a:srgbClr val="222222"/>
              </a:solidFill>
              <a:highlight>
                <a:srgbClr val="FFFFFF"/>
              </a:highlight>
            </a:endParaRPr>
          </a:p>
          <a:p>
            <a:pPr indent="0" lvl="0" marL="0" rtl="0" algn="just">
              <a:lnSpc>
                <a:spcPct val="183333"/>
              </a:lnSpc>
              <a:spcBef>
                <a:spcPts val="1200"/>
              </a:spcBef>
              <a:spcAft>
                <a:spcPts val="0"/>
              </a:spcAft>
              <a:buClr>
                <a:schemeClr val="dk1"/>
              </a:buClr>
              <a:buSzPct val="49077"/>
              <a:buFont typeface="Arial"/>
              <a:buNone/>
            </a:pPr>
            <a:r>
              <a:rPr lang="en" sz="2241">
                <a:solidFill>
                  <a:srgbClr val="222222"/>
                </a:solidFill>
                <a:highlight>
                  <a:srgbClr val="FFFFFF"/>
                </a:highlight>
              </a:rPr>
              <a:t>Whereas, if you consider box2, the area of intersection of the second bounding box, and the actual bounding box is about 20 %.</a:t>
            </a:r>
            <a:endParaRPr sz="2241">
              <a:solidFill>
                <a:srgbClr val="222222"/>
              </a:solidFill>
              <a:highlight>
                <a:srgbClr val="FFFFFF"/>
              </a:highlight>
            </a:endParaRPr>
          </a:p>
          <a:p>
            <a:pPr indent="0" lvl="0" marL="0" rtl="0" algn="l">
              <a:spcBef>
                <a:spcPts val="1200"/>
              </a:spcBef>
              <a:spcAft>
                <a:spcPts val="1200"/>
              </a:spcAft>
              <a:buNone/>
            </a:pPr>
            <a:r>
              <a:t/>
            </a:r>
            <a:endParaRPr sz="13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idx="1" type="body"/>
          </p:nvPr>
        </p:nvSpPr>
        <p:spPr>
          <a:xfrm>
            <a:off x="103550" y="49525"/>
            <a:ext cx="8902800" cy="499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ct val="61111"/>
              <a:buFont typeface="Arial"/>
              <a:buNone/>
            </a:pPr>
            <a:r>
              <a:rPr lang="en"/>
              <a:t>Here, the intersection of the left bounding box is certainly 100% whereas, in the second image, the intersection of this predicted bounding box, or this particular patch is just 70%. So at this stage, would you say that the bounding box on the left is a better prediction? obviously not. The bounding box on the </a:t>
            </a:r>
            <a:r>
              <a:rPr lang="en">
                <a:solidFill>
                  <a:srgbClr val="FF0000"/>
                </a:solidFill>
              </a:rPr>
              <a:t>right is more accurate.</a:t>
            </a:r>
            <a:endParaRPr>
              <a:solidFill>
                <a:srgbClr val="FF0000"/>
              </a:solidFill>
            </a:endParaRPr>
          </a:p>
          <a:p>
            <a:pPr indent="0" lvl="0" marL="0" rtl="0" algn="l">
              <a:spcBef>
                <a:spcPts val="1200"/>
              </a:spcBef>
              <a:spcAft>
                <a:spcPts val="0"/>
              </a:spcAft>
              <a:buClr>
                <a:schemeClr val="dk1"/>
              </a:buClr>
              <a:buSzPct val="61111"/>
              <a:buFont typeface="Arial"/>
              <a:buNone/>
            </a:pPr>
            <a:r>
              <a:rPr lang="en"/>
              <a:t>So, to deal with such scenarios, </a:t>
            </a:r>
            <a:r>
              <a:rPr lang="en">
                <a:solidFill>
                  <a:srgbClr val="FF0000"/>
                </a:solidFill>
              </a:rPr>
              <a:t>we also consider the area of union, which is the patch area, as well as the actual bounding box area.</a:t>
            </a:r>
            <a:endParaRPr>
              <a:solidFill>
                <a:srgbClr val="FF0000"/>
              </a:solidFill>
            </a:endParaRPr>
          </a:p>
          <a:p>
            <a:pPr indent="0" lvl="0" marL="0" rtl="0" algn="l">
              <a:spcBef>
                <a:spcPts val="1200"/>
              </a:spcBef>
              <a:spcAft>
                <a:spcPts val="1200"/>
              </a:spcAft>
              <a:buNone/>
            </a:pPr>
            <a:r>
              <a:t/>
            </a:r>
            <a:endParaRPr/>
          </a:p>
        </p:txBody>
      </p:sp>
      <p:pic>
        <p:nvPicPr>
          <p:cNvPr id="412" name="Google Shape;412;p69"/>
          <p:cNvPicPr preferRelativeResize="0"/>
          <p:nvPr/>
        </p:nvPicPr>
        <p:blipFill>
          <a:blip r:embed="rId3">
            <a:alphaModFix/>
          </a:blip>
          <a:stretch>
            <a:fillRect/>
          </a:stretch>
        </p:blipFill>
        <p:spPr>
          <a:xfrm>
            <a:off x="706625" y="49524"/>
            <a:ext cx="6498774" cy="2737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ph idx="1" type="body"/>
          </p:nvPr>
        </p:nvSpPr>
        <p:spPr>
          <a:xfrm>
            <a:off x="58525" y="0"/>
            <a:ext cx="9085500" cy="505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8" name="Google Shape;418;p70"/>
          <p:cNvPicPr preferRelativeResize="0"/>
          <p:nvPr/>
        </p:nvPicPr>
        <p:blipFill>
          <a:blip r:embed="rId3">
            <a:alphaModFix/>
          </a:blip>
          <a:stretch>
            <a:fillRect/>
          </a:stretch>
        </p:blipFill>
        <p:spPr>
          <a:xfrm>
            <a:off x="896225" y="752475"/>
            <a:ext cx="6991350" cy="43910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mAP (Mean Average Precision)</a:t>
            </a:r>
            <a:endParaRPr/>
          </a:p>
        </p:txBody>
      </p:sp>
      <p:sp>
        <p:nvSpPr>
          <p:cNvPr id="424" name="Google Shape;424;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What is Precision?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TP : True Positives</a:t>
            </a:r>
            <a:endParaRPr/>
          </a:p>
          <a:p>
            <a:pPr indent="0" lvl="0" marL="0" rtl="0" algn="l">
              <a:spcBef>
                <a:spcPts val="1200"/>
              </a:spcBef>
              <a:spcAft>
                <a:spcPts val="1200"/>
              </a:spcAft>
              <a:buNone/>
            </a:pPr>
            <a:r>
              <a:rPr lang="en"/>
              <a:t>FP : False Positives</a:t>
            </a:r>
            <a:endParaRPr/>
          </a:p>
        </p:txBody>
      </p:sp>
      <p:pic>
        <p:nvPicPr>
          <p:cNvPr id="425" name="Google Shape;425;p71"/>
          <p:cNvPicPr preferRelativeResize="0"/>
          <p:nvPr/>
        </p:nvPicPr>
        <p:blipFill rotWithShape="1">
          <a:blip r:embed="rId3">
            <a:alphaModFix/>
          </a:blip>
          <a:srcRect b="0" l="0" r="29622" t="0"/>
          <a:stretch/>
        </p:blipFill>
        <p:spPr>
          <a:xfrm>
            <a:off x="82500" y="1619250"/>
            <a:ext cx="5450025"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Computational Budget?</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Computational Budget refers to the </a:t>
            </a:r>
            <a:r>
              <a:rPr lang="en">
                <a:solidFill>
                  <a:srgbClr val="FF0000"/>
                </a:solidFill>
              </a:rPr>
              <a:t>amount of computational resources</a:t>
            </a:r>
            <a:r>
              <a:rPr lang="en"/>
              <a:t>, primarily in terms of FLOPs (Floating-Point Operations Per Second), memory, and processing time, that can be allocated to the model during both training and inference. It's essentially a measure of the hardware and processing capabilities available for running the model. The computational budget is crucial because it impacts the model's speed, accuracy, and practicality in real-world applications.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2"/>
          <p:cNvSpPr txBox="1"/>
          <p:nvPr>
            <p:ph idx="1" type="body"/>
          </p:nvPr>
        </p:nvSpPr>
        <p:spPr>
          <a:xfrm>
            <a:off x="92300" y="83275"/>
            <a:ext cx="8868900" cy="499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Threshold = 0.5</a:t>
            </a:r>
            <a:endParaRPr/>
          </a:p>
        </p:txBody>
      </p:sp>
      <p:pic>
        <p:nvPicPr>
          <p:cNvPr id="431" name="Google Shape;431;p72"/>
          <p:cNvPicPr preferRelativeResize="0"/>
          <p:nvPr/>
        </p:nvPicPr>
        <p:blipFill>
          <a:blip r:embed="rId3">
            <a:alphaModFix/>
          </a:blip>
          <a:stretch>
            <a:fillRect/>
          </a:stretch>
        </p:blipFill>
        <p:spPr>
          <a:xfrm>
            <a:off x="92300" y="659788"/>
            <a:ext cx="6916476" cy="3416375"/>
          </a:xfrm>
          <a:prstGeom prst="rect">
            <a:avLst/>
          </a:prstGeom>
          <a:noFill/>
          <a:ln>
            <a:noFill/>
          </a:ln>
        </p:spPr>
      </p:pic>
      <p:pic>
        <p:nvPicPr>
          <p:cNvPr id="432" name="Google Shape;432;p72"/>
          <p:cNvPicPr preferRelativeResize="0"/>
          <p:nvPr/>
        </p:nvPicPr>
        <p:blipFill>
          <a:blip r:embed="rId4">
            <a:alphaModFix/>
          </a:blip>
          <a:stretch>
            <a:fillRect/>
          </a:stretch>
        </p:blipFill>
        <p:spPr>
          <a:xfrm>
            <a:off x="5505488" y="1799425"/>
            <a:ext cx="3209925" cy="1857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3"/>
          <p:cNvSpPr txBox="1"/>
          <p:nvPr>
            <p:ph idx="1" type="body"/>
          </p:nvPr>
        </p:nvSpPr>
        <p:spPr>
          <a:xfrm>
            <a:off x="69775" y="60775"/>
            <a:ext cx="8981400" cy="501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Mean Average Precision (mAP) serves as a vital metric of accuracy, quantifying the model's performance by </a:t>
            </a:r>
            <a:r>
              <a:rPr lang="en">
                <a:solidFill>
                  <a:srgbClr val="FF0000"/>
                </a:solidFill>
              </a:rPr>
              <a:t>evaluating the proportion of accurately predicted positive detections among the total positive detections.</a:t>
            </a:r>
            <a:endParaRPr>
              <a:solidFill>
                <a:srgbClr val="FF0000"/>
              </a:solidFill>
            </a:endParaRPr>
          </a:p>
        </p:txBody>
      </p:sp>
      <p:pic>
        <p:nvPicPr>
          <p:cNvPr id="438" name="Google Shape;438;p73"/>
          <p:cNvPicPr preferRelativeResize="0"/>
          <p:nvPr/>
        </p:nvPicPr>
        <p:blipFill>
          <a:blip r:embed="rId3">
            <a:alphaModFix/>
          </a:blip>
          <a:stretch>
            <a:fillRect/>
          </a:stretch>
        </p:blipFill>
        <p:spPr>
          <a:xfrm>
            <a:off x="1722300" y="60775"/>
            <a:ext cx="4942875" cy="3226375"/>
          </a:xfrm>
          <a:prstGeom prst="rect">
            <a:avLst/>
          </a:prstGeom>
          <a:noFill/>
          <a:ln>
            <a:noFill/>
          </a:ln>
        </p:spPr>
      </p:pic>
      <p:pic>
        <p:nvPicPr>
          <p:cNvPr id="439" name="Google Shape;439;p73"/>
          <p:cNvPicPr preferRelativeResize="0"/>
          <p:nvPr/>
        </p:nvPicPr>
        <p:blipFill>
          <a:blip r:embed="rId4">
            <a:alphaModFix/>
          </a:blip>
          <a:stretch>
            <a:fillRect/>
          </a:stretch>
        </p:blipFill>
        <p:spPr>
          <a:xfrm>
            <a:off x="1722300" y="2911499"/>
            <a:ext cx="4700376" cy="987250"/>
          </a:xfrm>
          <a:prstGeom prst="rect">
            <a:avLst/>
          </a:prstGeom>
          <a:noFill/>
          <a:ln>
            <a:noFill/>
          </a:ln>
        </p:spPr>
      </p:pic>
      <p:sp>
        <p:nvSpPr>
          <p:cNvPr id="440" name="Google Shape;440;p73"/>
          <p:cNvSpPr/>
          <p:nvPr/>
        </p:nvSpPr>
        <p:spPr>
          <a:xfrm>
            <a:off x="5742275" y="2571750"/>
            <a:ext cx="1024200" cy="56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p:txBody>
      </p:sp>
      <p:sp>
        <p:nvSpPr>
          <p:cNvPr id="441" name="Google Shape;441;p73"/>
          <p:cNvSpPr txBox="1"/>
          <p:nvPr/>
        </p:nvSpPr>
        <p:spPr>
          <a:xfrm>
            <a:off x="6541350" y="3009575"/>
            <a:ext cx="810300" cy="1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Recall</a:t>
            </a:r>
            <a:endParaRPr/>
          </a:p>
        </p:txBody>
      </p:sp>
      <p:sp>
        <p:nvSpPr>
          <p:cNvPr id="447" name="Google Shape;447;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t>It is an evaluation metric for the classification problem that quantifies the ability of a model to identify all the relevant instances from the dataset correctly. It is also known as Sensitivity or True Positive Rate (TPR).</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In simple terms, it answers the question: “Out of all the actual positives, how many were correctly predicted by the model?“.</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
              <a:t>Mathematically, it is defined as the Number of True Positives divided By the Number of True Positives and False Negative.</a:t>
            </a:r>
            <a:endParaRPr/>
          </a:p>
          <a:p>
            <a:pPr indent="0" lvl="0" marL="0" rtl="0" algn="l">
              <a:spcBef>
                <a:spcPts val="120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F1 Score</a:t>
            </a:r>
            <a:endParaRPr/>
          </a:p>
        </p:txBody>
      </p:sp>
      <p:sp>
        <p:nvSpPr>
          <p:cNvPr id="453" name="Google Shape;453;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F1 score combines precision and recall using their harmonic mean, and maximizing the F1 score implies simultaneously maximizing both precision and recall. Thus, the F1 score has become the choice of researchers for evaluating their models in conjunction with accuracy.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9" name="Google Shape;459;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0" name="Google Shape;460;p76"/>
          <p:cNvPicPr preferRelativeResize="0"/>
          <p:nvPr/>
        </p:nvPicPr>
        <p:blipFill>
          <a:blip r:embed="rId3">
            <a:alphaModFix/>
          </a:blip>
          <a:stretch>
            <a:fillRect/>
          </a:stretch>
        </p:blipFill>
        <p:spPr>
          <a:xfrm>
            <a:off x="2912755" y="1335063"/>
            <a:ext cx="3318500" cy="2758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Tutorial-1</a:t>
            </a:r>
            <a:endParaRPr/>
          </a:p>
        </p:txBody>
      </p:sp>
      <p:sp>
        <p:nvSpPr>
          <p:cNvPr id="466" name="Google Shape;466;p77"/>
          <p:cNvSpPr txBox="1"/>
          <p:nvPr>
            <p:ph idx="1" type="body"/>
          </p:nvPr>
        </p:nvSpPr>
        <p:spPr>
          <a:xfrm>
            <a:off x="480525" y="1017725"/>
            <a:ext cx="8520600" cy="1226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
              <a:t>Classify handwritten numbers</a:t>
            </a:r>
            <a:endParaRPr/>
          </a:p>
          <a:p>
            <a:pPr indent="0" lvl="0" marL="0" rtl="0" algn="l">
              <a:spcBef>
                <a:spcPts val="1200"/>
              </a:spcBef>
              <a:spcAft>
                <a:spcPts val="0"/>
              </a:spcAft>
              <a:buNone/>
            </a:pPr>
            <a:r>
              <a:rPr lang="en" u="sng">
                <a:solidFill>
                  <a:schemeClr val="hlink"/>
                </a:solidFill>
                <a:hlinkClick r:id="rId3"/>
              </a:rPr>
              <a:t>Collab</a:t>
            </a:r>
            <a:r>
              <a:rPr lang="en"/>
              <a:t>  -  want to try some basic image classification tasks? Here’s an example you can </a:t>
            </a:r>
            <a:r>
              <a:rPr lang="en"/>
              <a:t>learn</a:t>
            </a:r>
            <a:r>
              <a:rPr lang="en"/>
              <a:t> from!</a:t>
            </a:r>
            <a:endParaRPr>
              <a:solidFill>
                <a:srgbClr val="FF0000"/>
              </a:solidFill>
            </a:endParaRPr>
          </a:p>
          <a:p>
            <a:pPr indent="0" lvl="0" marL="0" rtl="0" algn="l">
              <a:spcBef>
                <a:spcPts val="1200"/>
              </a:spcBef>
              <a:spcAft>
                <a:spcPts val="1200"/>
              </a:spcAft>
              <a:buNone/>
            </a:pPr>
            <a:r>
              <a:t/>
            </a:r>
            <a:endParaRPr/>
          </a:p>
        </p:txBody>
      </p:sp>
      <p:sp>
        <p:nvSpPr>
          <p:cNvPr id="467" name="Google Shape;467;p77"/>
          <p:cNvSpPr txBox="1"/>
          <p:nvPr>
            <p:ph type="title"/>
          </p:nvPr>
        </p:nvSpPr>
        <p:spPr>
          <a:xfrm>
            <a:off x="232900" y="1999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Visualise Models</a:t>
            </a:r>
            <a:endParaRPr/>
          </a:p>
        </p:txBody>
      </p:sp>
      <p:sp>
        <p:nvSpPr>
          <p:cNvPr id="468" name="Google Shape;468;p77"/>
          <p:cNvSpPr txBox="1"/>
          <p:nvPr>
            <p:ph idx="1" type="body"/>
          </p:nvPr>
        </p:nvSpPr>
        <p:spPr>
          <a:xfrm>
            <a:off x="480525" y="2622000"/>
            <a:ext cx="8520600" cy="122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4"/>
              </a:rPr>
              <a:t>Visualise</a:t>
            </a:r>
            <a:r>
              <a:rPr lang="en"/>
              <a:t> - want to visualise how models </a:t>
            </a:r>
            <a:r>
              <a:rPr lang="en"/>
              <a:t>actually work? Here are some helpful tools!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311700" y="20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OpenCV: The Visionary Library for Computer Vision and Machine Learning</a:t>
            </a:r>
            <a:endParaRPr/>
          </a:p>
        </p:txBody>
      </p:sp>
      <p:sp>
        <p:nvSpPr>
          <p:cNvPr id="474" name="Google Shape;474;p78"/>
          <p:cNvSpPr txBox="1"/>
          <p:nvPr>
            <p:ph idx="1" type="body"/>
          </p:nvPr>
        </p:nvSpPr>
        <p:spPr>
          <a:xfrm>
            <a:off x="311700" y="1152475"/>
            <a:ext cx="8520600" cy="3746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t>OpenCV is a free and open-source cross-platform library for computer vision and machine learning. It offers a wide range of</a:t>
            </a:r>
            <a:r>
              <a:rPr lang="en" sz="1200" strike="sngStrike"/>
              <a:t> </a:t>
            </a:r>
            <a:r>
              <a:rPr lang="en" sz="1200"/>
              <a:t>features, include:</a:t>
            </a:r>
            <a:endParaRPr sz="1200"/>
          </a:p>
          <a:p>
            <a:pPr indent="-304800" lvl="0" marL="457200" rtl="0" algn="l">
              <a:lnSpc>
                <a:spcPct val="100000"/>
              </a:lnSpc>
              <a:spcBef>
                <a:spcPts val="1200"/>
              </a:spcBef>
              <a:spcAft>
                <a:spcPts val="0"/>
              </a:spcAft>
              <a:buSzPts val="1200"/>
              <a:buChar char="●"/>
            </a:pPr>
            <a:r>
              <a:rPr lang="en" sz="1200"/>
              <a:t>Image processing                                           </a:t>
            </a:r>
            <a:endParaRPr sz="1200"/>
          </a:p>
          <a:p>
            <a:pPr indent="-304800" lvl="0" marL="457200" rtl="0" algn="l">
              <a:lnSpc>
                <a:spcPct val="100000"/>
              </a:lnSpc>
              <a:spcBef>
                <a:spcPts val="0"/>
              </a:spcBef>
              <a:spcAft>
                <a:spcPts val="0"/>
              </a:spcAft>
              <a:buSzPts val="1200"/>
              <a:buChar char="●"/>
            </a:pPr>
            <a:r>
              <a:rPr lang="en" sz="1200"/>
              <a:t>Feature detection and description</a:t>
            </a:r>
            <a:endParaRPr sz="1200"/>
          </a:p>
          <a:p>
            <a:pPr indent="-304800" lvl="0" marL="457200" rtl="0" algn="l">
              <a:lnSpc>
                <a:spcPct val="100000"/>
              </a:lnSpc>
              <a:spcBef>
                <a:spcPts val="0"/>
              </a:spcBef>
              <a:spcAft>
                <a:spcPts val="0"/>
              </a:spcAft>
              <a:buSzPts val="1200"/>
              <a:buChar char="●"/>
            </a:pPr>
            <a:r>
              <a:rPr lang="en" sz="1200"/>
              <a:t>Object detection and tracking</a:t>
            </a:r>
            <a:endParaRPr sz="1200"/>
          </a:p>
          <a:p>
            <a:pPr indent="0" lvl="0" marL="0" rtl="0" algn="l">
              <a:lnSpc>
                <a:spcPct val="100000"/>
              </a:lnSpc>
              <a:spcBef>
                <a:spcPts val="1200"/>
              </a:spcBef>
              <a:spcAft>
                <a:spcPts val="0"/>
              </a:spcAft>
              <a:buNone/>
            </a:pPr>
            <a:r>
              <a:rPr lang="en" sz="1200"/>
              <a:t>OpenCV is written in C++ and Python, and it can be used to develop applications for a variety of                             platforms, including Windows, Linux, macOS, Android, and iOS.</a:t>
            </a:r>
            <a:endParaRPr sz="1200"/>
          </a:p>
          <a:p>
            <a:pPr indent="0" lvl="0" marL="0" rtl="0" algn="l">
              <a:lnSpc>
                <a:spcPct val="100000"/>
              </a:lnSpc>
              <a:spcBef>
                <a:spcPts val="1200"/>
              </a:spcBef>
              <a:spcAft>
                <a:spcPts val="0"/>
              </a:spcAft>
              <a:buNone/>
            </a:pPr>
            <a:r>
              <a:rPr lang="en" sz="1200"/>
              <a:t>OpenCV is used in a wide variety of applications, that include </a:t>
            </a:r>
            <a:r>
              <a:rPr b="1" lang="en" sz="1200"/>
              <a:t>image processing </a:t>
            </a:r>
            <a:r>
              <a:rPr lang="en" sz="1200"/>
              <a:t>:</a:t>
            </a:r>
            <a:endParaRPr sz="1200"/>
          </a:p>
          <a:p>
            <a:pPr indent="-304800" lvl="0" marL="457200" rtl="0" algn="l">
              <a:lnSpc>
                <a:spcPct val="100000"/>
              </a:lnSpc>
              <a:spcBef>
                <a:spcPts val="1200"/>
              </a:spcBef>
              <a:spcAft>
                <a:spcPts val="0"/>
              </a:spcAft>
              <a:buSzPts val="1200"/>
              <a:buChar char="●"/>
            </a:pPr>
            <a:r>
              <a:rPr lang="en" sz="1200" u="sng"/>
              <a:t>Robotics:</a:t>
            </a:r>
            <a:r>
              <a:rPr lang="en" sz="1200"/>
              <a:t> OpenCV is used in robotics for tasks such as navigation, object detection, and obstacle avoidance.</a:t>
            </a:r>
            <a:endParaRPr sz="1200"/>
          </a:p>
          <a:p>
            <a:pPr indent="-304800" lvl="0" marL="457200" rtl="0" algn="l">
              <a:lnSpc>
                <a:spcPct val="100000"/>
              </a:lnSpc>
              <a:spcBef>
                <a:spcPts val="0"/>
              </a:spcBef>
              <a:spcAft>
                <a:spcPts val="0"/>
              </a:spcAft>
              <a:buSzPts val="1200"/>
              <a:buChar char="●"/>
            </a:pPr>
            <a:r>
              <a:rPr lang="en" sz="1200" u="sng"/>
              <a:t>Augmented reality:</a:t>
            </a:r>
            <a:r>
              <a:rPr lang="en" sz="1200"/>
              <a:t> OpenCV is used in augmented reality applications for tasks such as tracking markers and estimating camera pose.</a:t>
            </a:r>
            <a:endParaRPr sz="1200"/>
          </a:p>
          <a:p>
            <a:pPr indent="-304800" lvl="0" marL="457200" rtl="0" algn="l">
              <a:lnSpc>
                <a:spcPct val="100000"/>
              </a:lnSpc>
              <a:spcBef>
                <a:spcPts val="0"/>
              </a:spcBef>
              <a:spcAft>
                <a:spcPts val="0"/>
              </a:spcAft>
              <a:buSzPts val="1200"/>
              <a:buChar char="●"/>
            </a:pPr>
            <a:r>
              <a:rPr lang="en" sz="1200" u="sng"/>
              <a:t>Medical imaging:</a:t>
            </a:r>
            <a:r>
              <a:rPr lang="en" sz="1200"/>
              <a:t> OpenCV is used in medical imaging applications for tasks such as image segmentation, object detection, and tracking.</a:t>
            </a:r>
            <a:endParaRPr sz="1200"/>
          </a:p>
        </p:txBody>
      </p:sp>
      <p:pic>
        <p:nvPicPr>
          <p:cNvPr id="475" name="Google Shape;475;p78"/>
          <p:cNvPicPr preferRelativeResize="0"/>
          <p:nvPr/>
        </p:nvPicPr>
        <p:blipFill>
          <a:blip r:embed="rId3">
            <a:alphaModFix/>
          </a:blip>
          <a:stretch>
            <a:fillRect/>
          </a:stretch>
        </p:blipFill>
        <p:spPr>
          <a:xfrm>
            <a:off x="7104675" y="1493826"/>
            <a:ext cx="1301475" cy="1718100"/>
          </a:xfrm>
          <a:prstGeom prst="rect">
            <a:avLst/>
          </a:prstGeom>
          <a:noFill/>
          <a:ln>
            <a:noFill/>
          </a:ln>
          <a:effectLst>
            <a:outerShdw blurRad="57150" rotWithShape="0" algn="bl" dir="5400000" dist="19050">
              <a:srgbClr val="000000">
                <a:alpha val="50000"/>
              </a:srgbClr>
            </a:outerShdw>
          </a:effectLst>
        </p:spPr>
      </p:pic>
      <p:sp>
        <p:nvSpPr>
          <p:cNvPr id="476" name="Google Shape;476;p78"/>
          <p:cNvSpPr txBox="1"/>
          <p:nvPr/>
        </p:nvSpPr>
        <p:spPr>
          <a:xfrm>
            <a:off x="-1243125" y="3283600"/>
            <a:ext cx="19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OpenCV: Fast and Efficient </a:t>
            </a:r>
            <a:endParaRPr/>
          </a:p>
        </p:txBody>
      </p:sp>
      <p:sp>
        <p:nvSpPr>
          <p:cNvPr id="482" name="Google Shape;482;p79"/>
          <p:cNvSpPr txBox="1"/>
          <p:nvPr>
            <p:ph idx="1" type="body"/>
          </p:nvPr>
        </p:nvSpPr>
        <p:spPr>
          <a:xfrm>
            <a:off x="311700" y="1152475"/>
            <a:ext cx="8520600" cy="36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OpenCV algorithms are designed to be as efficient as possible, while still maintaining accuracy. This is due to a number of factors, including:</a:t>
            </a:r>
            <a:endParaRPr sz="1400"/>
          </a:p>
          <a:p>
            <a:pPr indent="-317500" lvl="0" marL="457200" rtl="0" algn="l">
              <a:spcBef>
                <a:spcPts val="1200"/>
              </a:spcBef>
              <a:spcAft>
                <a:spcPts val="0"/>
              </a:spcAft>
              <a:buSzPts val="1400"/>
              <a:buChar char="●"/>
            </a:pPr>
            <a:r>
              <a:rPr lang="en" sz="1400" u="sng"/>
              <a:t>Efficient algorithms:</a:t>
            </a:r>
            <a:r>
              <a:rPr lang="en" sz="1400"/>
              <a:t> OpenCV's algorithms are implemented using state-of-the-art techniques, such as vectorization and hardware acceleration. This results in significant performance gains over other computer vision libraries.</a:t>
            </a:r>
            <a:endParaRPr sz="1400"/>
          </a:p>
          <a:p>
            <a:pPr indent="-317500" lvl="0" marL="457200" rtl="0" algn="l">
              <a:spcBef>
                <a:spcPts val="0"/>
              </a:spcBef>
              <a:spcAft>
                <a:spcPts val="0"/>
              </a:spcAft>
              <a:buSzPts val="1400"/>
              <a:buChar char="●"/>
            </a:pPr>
            <a:r>
              <a:rPr lang="en" sz="1400" u="sng"/>
              <a:t>Optimized data structures:</a:t>
            </a:r>
            <a:r>
              <a:rPr lang="en" sz="1400"/>
              <a:t> OpenCV uses optimized data structures, such as OpenCV matrices, to store and manipulate image data. This reduces the number of memory accesses required, which further improves performance.</a:t>
            </a:r>
            <a:endParaRPr sz="1400"/>
          </a:p>
          <a:p>
            <a:pPr indent="-317500" lvl="0" marL="457200" rtl="0" algn="l">
              <a:spcBef>
                <a:spcPts val="0"/>
              </a:spcBef>
              <a:spcAft>
                <a:spcPts val="0"/>
              </a:spcAft>
              <a:buSzPts val="1400"/>
              <a:buChar char="●"/>
            </a:pPr>
            <a:r>
              <a:rPr lang="en" sz="1400" u="sng"/>
              <a:t>Multithreading support:</a:t>
            </a:r>
            <a:r>
              <a:rPr lang="en" sz="1400"/>
              <a:t> OpenCV can be used to multi-thread applications, which can improve performance on systems with multiple cores. This is especially useful for computationally expensive tasks, such as image processing and machine learning.</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311700" y="26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comparison graphs</a:t>
            </a:r>
            <a:endParaRPr/>
          </a:p>
        </p:txBody>
      </p:sp>
      <p:sp>
        <p:nvSpPr>
          <p:cNvPr id="488" name="Google Shape;488;p80"/>
          <p:cNvSpPr txBox="1"/>
          <p:nvPr>
            <p:ph idx="1" type="body"/>
          </p:nvPr>
        </p:nvSpPr>
        <p:spPr>
          <a:xfrm>
            <a:off x="311700" y="835325"/>
            <a:ext cx="8520600" cy="402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489" name="Google Shape;489;p80"/>
          <p:cNvPicPr preferRelativeResize="0"/>
          <p:nvPr/>
        </p:nvPicPr>
        <p:blipFill>
          <a:blip r:embed="rId3">
            <a:alphaModFix/>
          </a:blip>
          <a:stretch>
            <a:fillRect/>
          </a:stretch>
        </p:blipFill>
        <p:spPr>
          <a:xfrm>
            <a:off x="494075" y="835324"/>
            <a:ext cx="3519475" cy="2176200"/>
          </a:xfrm>
          <a:prstGeom prst="rect">
            <a:avLst/>
          </a:prstGeom>
          <a:noFill/>
          <a:ln>
            <a:noFill/>
          </a:ln>
        </p:spPr>
      </p:pic>
      <p:pic>
        <p:nvPicPr>
          <p:cNvPr id="490" name="Google Shape;490;p80"/>
          <p:cNvPicPr preferRelativeResize="0"/>
          <p:nvPr/>
        </p:nvPicPr>
        <p:blipFill>
          <a:blip r:embed="rId4">
            <a:alphaModFix/>
          </a:blip>
          <a:stretch>
            <a:fillRect/>
          </a:stretch>
        </p:blipFill>
        <p:spPr>
          <a:xfrm>
            <a:off x="4818225" y="799075"/>
            <a:ext cx="3636724" cy="2248700"/>
          </a:xfrm>
          <a:prstGeom prst="rect">
            <a:avLst/>
          </a:prstGeom>
          <a:noFill/>
          <a:ln>
            <a:noFill/>
          </a:ln>
        </p:spPr>
      </p:pic>
      <p:pic>
        <p:nvPicPr>
          <p:cNvPr id="491" name="Google Shape;491;p80"/>
          <p:cNvPicPr preferRelativeResize="0"/>
          <p:nvPr/>
        </p:nvPicPr>
        <p:blipFill>
          <a:blip r:embed="rId5">
            <a:alphaModFix/>
          </a:blip>
          <a:stretch>
            <a:fillRect/>
          </a:stretch>
        </p:blipFill>
        <p:spPr>
          <a:xfrm>
            <a:off x="3001350" y="2920344"/>
            <a:ext cx="3018625" cy="1903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OpenCV features</a:t>
            </a:r>
            <a:endParaRPr/>
          </a:p>
        </p:txBody>
      </p:sp>
      <p:sp>
        <p:nvSpPr>
          <p:cNvPr id="497" name="Google Shape;497;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OpenCV offers a wide range of features, including:</a:t>
            </a:r>
            <a:endParaRPr sz="1400"/>
          </a:p>
          <a:p>
            <a:pPr indent="-317500" lvl="0" marL="457200" rtl="0" algn="l">
              <a:lnSpc>
                <a:spcPct val="100000"/>
              </a:lnSpc>
              <a:spcBef>
                <a:spcPts val="1200"/>
              </a:spcBef>
              <a:spcAft>
                <a:spcPts val="0"/>
              </a:spcAft>
              <a:buSzPts val="1400"/>
              <a:buChar char="●"/>
            </a:pPr>
            <a:r>
              <a:rPr lang="en" sz="1400" u="sng"/>
              <a:t>Image processing:</a:t>
            </a:r>
            <a:r>
              <a:rPr lang="en" sz="1400"/>
              <a:t> OpenCV includes a variety of image processing functions, such as filtering, transformations, and color space conversions.</a:t>
            </a:r>
            <a:endParaRPr sz="1400"/>
          </a:p>
          <a:p>
            <a:pPr indent="-317500" lvl="0" marL="457200" rtl="0" algn="l">
              <a:lnSpc>
                <a:spcPct val="100000"/>
              </a:lnSpc>
              <a:spcBef>
                <a:spcPts val="0"/>
              </a:spcBef>
              <a:spcAft>
                <a:spcPts val="0"/>
              </a:spcAft>
              <a:buSzPts val="1400"/>
              <a:buChar char="●"/>
            </a:pPr>
            <a:r>
              <a:rPr lang="en" sz="1400" u="sng"/>
              <a:t>Feature detection and description:</a:t>
            </a:r>
            <a:r>
              <a:rPr lang="en" sz="1400"/>
              <a:t> OpenCV can detect and describe features in images, such as corners, edges, and blobs. This information can be used for object recognition, tracking, and matching.</a:t>
            </a:r>
            <a:endParaRPr sz="1400"/>
          </a:p>
          <a:p>
            <a:pPr indent="-317500" lvl="0" marL="457200" rtl="0" algn="l">
              <a:lnSpc>
                <a:spcPct val="100000"/>
              </a:lnSpc>
              <a:spcBef>
                <a:spcPts val="0"/>
              </a:spcBef>
              <a:spcAft>
                <a:spcPts val="0"/>
              </a:spcAft>
              <a:buSzPts val="1400"/>
              <a:buChar char="●"/>
            </a:pPr>
            <a:r>
              <a:rPr lang="en" sz="1400" u="sng"/>
              <a:t>Object detection and tracking:</a:t>
            </a:r>
            <a:r>
              <a:rPr lang="en" sz="1400"/>
              <a:t> OpenCV includes modules for detecting and tracking specific objects in images and videos, such as faces, eyes, cars, and pedestrians.</a:t>
            </a:r>
            <a:endParaRPr sz="1400"/>
          </a:p>
          <a:p>
            <a:pPr indent="-317500" lvl="0" marL="457200" rtl="0" algn="l">
              <a:lnSpc>
                <a:spcPct val="100000"/>
              </a:lnSpc>
              <a:spcBef>
                <a:spcPts val="0"/>
              </a:spcBef>
              <a:spcAft>
                <a:spcPts val="0"/>
              </a:spcAft>
              <a:buSzPts val="1400"/>
              <a:buChar char="●"/>
            </a:pPr>
            <a:r>
              <a:rPr lang="en" sz="1400" u="sng"/>
              <a:t>Machine learning:</a:t>
            </a:r>
            <a:r>
              <a:rPr lang="en" sz="1400"/>
              <a:t> OpenCV includes modules for training and deploying machine learning models for computer vision tasks.</a:t>
            </a:r>
            <a:endParaRPr sz="1400"/>
          </a:p>
          <a:p>
            <a:pPr indent="0" lvl="0" marL="0" rtl="0" algn="l">
              <a:lnSpc>
                <a:spcPct val="100000"/>
              </a:lnSpc>
              <a:spcBef>
                <a:spcPts val="1200"/>
              </a:spcBef>
              <a:spcAft>
                <a:spcPts val="120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used for Object Detection</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1050"/>
              <a:t>There are various models and approaches used for object detection, including:</a:t>
            </a:r>
            <a:endParaRPr sz="1050"/>
          </a:p>
          <a:p>
            <a:pPr indent="0" lvl="0" marL="0" rtl="0" algn="l">
              <a:lnSpc>
                <a:spcPct val="95000"/>
              </a:lnSpc>
              <a:spcBef>
                <a:spcPts val="1200"/>
              </a:spcBef>
              <a:spcAft>
                <a:spcPts val="0"/>
              </a:spcAft>
              <a:buClr>
                <a:schemeClr val="dk1"/>
              </a:buClr>
              <a:buSzPts val="275"/>
              <a:buFont typeface="Arial"/>
              <a:buNone/>
            </a:pPr>
            <a:r>
              <a:rPr b="1" lang="en" sz="1050"/>
              <a:t>Faster R-CNN</a:t>
            </a:r>
            <a:r>
              <a:rPr lang="en" sz="1050"/>
              <a:t>: A two-stage model that combines a Region Proposal Network (RPN) with a Fast R-CNN network for object detection. It has been influential in achieving high accuracy.</a:t>
            </a:r>
            <a:endParaRPr sz="1050"/>
          </a:p>
          <a:p>
            <a:pPr indent="0" lvl="0" marL="0" rtl="0" algn="l">
              <a:lnSpc>
                <a:spcPct val="95000"/>
              </a:lnSpc>
              <a:spcBef>
                <a:spcPts val="1200"/>
              </a:spcBef>
              <a:spcAft>
                <a:spcPts val="0"/>
              </a:spcAft>
              <a:buClr>
                <a:schemeClr val="dk1"/>
              </a:buClr>
              <a:buSzPts val="275"/>
              <a:buFont typeface="Arial"/>
              <a:buNone/>
            </a:pPr>
            <a:r>
              <a:rPr b="1" lang="en" sz="1050"/>
              <a:t>YOLO (You Only Look Once):</a:t>
            </a:r>
            <a:r>
              <a:rPr lang="en" sz="1050"/>
              <a:t> A one-stage object detection model that processes the entire image in a </a:t>
            </a:r>
            <a:r>
              <a:rPr lang="en" sz="1050">
                <a:solidFill>
                  <a:srgbClr val="FF0000"/>
                </a:solidFill>
              </a:rPr>
              <a:t>single forward pass</a:t>
            </a:r>
            <a:r>
              <a:rPr lang="en" sz="1050"/>
              <a:t>, making it faster than some other models. YOLO versions like YOLOv8 and yoloNAS have gained popularity.</a:t>
            </a:r>
            <a:endParaRPr sz="1050"/>
          </a:p>
          <a:p>
            <a:pPr indent="0" lvl="0" marL="0" rtl="0" algn="l">
              <a:lnSpc>
                <a:spcPct val="95000"/>
              </a:lnSpc>
              <a:spcBef>
                <a:spcPts val="1200"/>
              </a:spcBef>
              <a:spcAft>
                <a:spcPts val="0"/>
              </a:spcAft>
              <a:buClr>
                <a:schemeClr val="dk1"/>
              </a:buClr>
              <a:buSzPts val="275"/>
              <a:buFont typeface="Arial"/>
              <a:buNone/>
            </a:pPr>
            <a:r>
              <a:rPr b="1" lang="en" sz="1050"/>
              <a:t>SSD (Single Shot MultiBox Detector</a:t>
            </a:r>
            <a:r>
              <a:rPr lang="en" sz="1050"/>
              <a:t>): Another one-stage model that provides good trade-offs between speed and accuracy by using a set of default bounding boxes of different aspect ratios and scales.</a:t>
            </a:r>
            <a:endParaRPr sz="1050"/>
          </a:p>
          <a:p>
            <a:pPr indent="0" lvl="0" marL="0" rtl="0" algn="l">
              <a:lnSpc>
                <a:spcPct val="95000"/>
              </a:lnSpc>
              <a:spcBef>
                <a:spcPts val="1200"/>
              </a:spcBef>
              <a:spcAft>
                <a:spcPts val="0"/>
              </a:spcAft>
              <a:buClr>
                <a:schemeClr val="dk1"/>
              </a:buClr>
              <a:buSzPts val="275"/>
              <a:buFont typeface="Arial"/>
              <a:buNone/>
            </a:pPr>
            <a:r>
              <a:rPr b="1" lang="en" sz="1050"/>
              <a:t>RetinaNet</a:t>
            </a:r>
            <a:r>
              <a:rPr lang="en" sz="1050"/>
              <a:t>: A one-stage model that introduces a novel focal loss to address the class imbalance problem in object detection. It offers a good balance between accuracy and speed.</a:t>
            </a:r>
            <a:endParaRPr sz="1050"/>
          </a:p>
          <a:p>
            <a:pPr indent="0" lvl="0" marL="0" rtl="0" algn="l">
              <a:lnSpc>
                <a:spcPct val="95000"/>
              </a:lnSpc>
              <a:spcBef>
                <a:spcPts val="1200"/>
              </a:spcBef>
              <a:spcAft>
                <a:spcPts val="0"/>
              </a:spcAft>
              <a:buClr>
                <a:schemeClr val="dk1"/>
              </a:buClr>
              <a:buSzPts val="275"/>
              <a:buFont typeface="Arial"/>
              <a:buNone/>
            </a:pPr>
            <a:r>
              <a:rPr b="1" lang="en" sz="1150"/>
              <a:t>EfficientDet</a:t>
            </a:r>
            <a:r>
              <a:rPr lang="en" sz="1050"/>
              <a:t>: These models (EfficientDet-D0, D1, D2, etc.) are based on the EfficientNet architecture and provide efficient object detection solutions across different computational budgets.</a:t>
            </a:r>
            <a:endParaRPr sz="1050"/>
          </a:p>
          <a:p>
            <a:pPr indent="0" lvl="0" marL="0" rtl="0" algn="l">
              <a:lnSpc>
                <a:spcPct val="95000"/>
              </a:lnSpc>
              <a:spcBef>
                <a:spcPts val="1200"/>
              </a:spcBef>
              <a:spcAft>
                <a:spcPts val="0"/>
              </a:spcAft>
              <a:buClr>
                <a:schemeClr val="dk1"/>
              </a:buClr>
              <a:buSzPts val="275"/>
              <a:buFont typeface="Arial"/>
              <a:buNone/>
            </a:pPr>
            <a:r>
              <a:rPr b="1" lang="en" sz="1050"/>
              <a:t>Mask R-CNN:</a:t>
            </a:r>
            <a:r>
              <a:rPr lang="en" sz="1050"/>
              <a:t> An extension of Faster R-CNN that not only detects objects but also provides pixel-level segmentation of object masks.</a:t>
            </a:r>
            <a:endParaRPr sz="1050"/>
          </a:p>
          <a:p>
            <a:pPr indent="0" lvl="0" marL="0" rtl="0" algn="l">
              <a:lnSpc>
                <a:spcPct val="95000"/>
              </a:lnSpc>
              <a:spcBef>
                <a:spcPts val="1200"/>
              </a:spcBef>
              <a:spcAft>
                <a:spcPts val="0"/>
              </a:spcAft>
              <a:buClr>
                <a:schemeClr val="dk1"/>
              </a:buClr>
              <a:buSzPts val="275"/>
              <a:buFont typeface="Arial"/>
              <a:buNone/>
            </a:pPr>
            <a:r>
              <a:rPr b="1" lang="en" sz="1050"/>
              <a:t>CenterNet</a:t>
            </a:r>
            <a:r>
              <a:rPr lang="en" sz="1050"/>
              <a:t>: A single-stage model that focuses on detecting object centers and regressing the object's size and orientation, making it computationally efficient.</a:t>
            </a:r>
            <a:endParaRPr sz="1050"/>
          </a:p>
          <a:p>
            <a:pPr indent="0" lvl="0" marL="0" rtl="0" algn="l">
              <a:lnSpc>
                <a:spcPct val="95000"/>
              </a:lnSpc>
              <a:spcBef>
                <a:spcPts val="1200"/>
              </a:spcBef>
              <a:spcAft>
                <a:spcPts val="1200"/>
              </a:spcAft>
              <a:buSzPts val="275"/>
              <a:buNone/>
            </a:pPr>
            <a:r>
              <a:t/>
            </a:r>
            <a:endParaRPr sz="1050"/>
          </a:p>
        </p:txBody>
      </p:sp>
      <p:sp>
        <p:nvSpPr>
          <p:cNvPr id="97" name="Google Shape;97;p19"/>
          <p:cNvSpPr txBox="1"/>
          <p:nvPr/>
        </p:nvSpPr>
        <p:spPr>
          <a:xfrm>
            <a:off x="4156225" y="2171550"/>
            <a:ext cx="48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
        <p:nvSpPr>
          <p:cNvPr id="98" name="Google Shape;98;p19"/>
          <p:cNvSpPr txBox="1"/>
          <p:nvPr/>
        </p:nvSpPr>
        <p:spPr>
          <a:xfrm>
            <a:off x="4156225" y="3512975"/>
            <a:ext cx="47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2"/>
          <p:cNvSpPr txBox="1"/>
          <p:nvPr>
            <p:ph type="title"/>
          </p:nvPr>
        </p:nvSpPr>
        <p:spPr>
          <a:xfrm>
            <a:off x="311700" y="2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Processing using OpenCV	</a:t>
            </a:r>
            <a:endParaRPr/>
          </a:p>
        </p:txBody>
      </p:sp>
      <p:sp>
        <p:nvSpPr>
          <p:cNvPr id="503" name="Google Shape;503;p82"/>
          <p:cNvSpPr txBox="1"/>
          <p:nvPr>
            <p:ph idx="1" type="body"/>
          </p:nvPr>
        </p:nvSpPr>
        <p:spPr>
          <a:xfrm>
            <a:off x="311700" y="915375"/>
            <a:ext cx="8520600" cy="39384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sz="1200"/>
              <a:t>Here are some example images of perspective</a:t>
            </a:r>
            <a:r>
              <a:rPr b="1" lang="en" sz="1200"/>
              <a:t> conversion, transformations, thresholding</a:t>
            </a:r>
            <a:r>
              <a:rPr lang="en" sz="1200"/>
              <a:t>, and operations in OpenCV:</a:t>
            </a:r>
            <a:endParaRPr sz="1200"/>
          </a:p>
          <a:p>
            <a:pPr indent="-304800" lvl="0" marL="457200" rtl="0" algn="l">
              <a:lnSpc>
                <a:spcPct val="115000"/>
              </a:lnSpc>
              <a:spcBef>
                <a:spcPts val="1200"/>
              </a:spcBef>
              <a:spcAft>
                <a:spcPts val="0"/>
              </a:spcAft>
              <a:buSzPts val="1200"/>
              <a:buChar char="●"/>
            </a:pPr>
            <a:r>
              <a:rPr b="1" lang="en" sz="1200" u="sng"/>
              <a:t>Scaling:</a:t>
            </a:r>
            <a:r>
              <a:rPr lang="en" sz="1200"/>
              <a:t> Scaling is just resizing of the image.                                                                                                      OpenCV comes with a function cv.resize() for this purpose.                                                                                         The size of the image can be specified manually,                                                                                                          or you can specify the scaling factor.</a:t>
            </a:r>
            <a:endParaRPr sz="1200"/>
          </a:p>
          <a:p>
            <a:pPr indent="0" lvl="0" marL="0" rtl="0" algn="l">
              <a:lnSpc>
                <a:spcPct val="115000"/>
              </a:lnSpc>
              <a:spcBef>
                <a:spcPts val="1200"/>
              </a:spcBef>
              <a:spcAft>
                <a:spcPts val="0"/>
              </a:spcAft>
              <a:buNone/>
            </a:pPr>
            <a:r>
              <a:t/>
            </a:r>
            <a:endParaRPr sz="1200" u="sng"/>
          </a:p>
          <a:p>
            <a:pPr indent="-304800" lvl="0" marL="457200" rtl="0" algn="l">
              <a:lnSpc>
                <a:spcPct val="115000"/>
              </a:lnSpc>
              <a:spcBef>
                <a:spcPts val="1200"/>
              </a:spcBef>
              <a:spcAft>
                <a:spcPts val="0"/>
              </a:spcAft>
              <a:buSzPts val="1200"/>
              <a:buChar char="●"/>
            </a:pPr>
            <a:r>
              <a:rPr b="1" lang="en" sz="1200" u="sng"/>
              <a:t>Perspective Transformation:</a:t>
            </a:r>
            <a:r>
              <a:rPr b="1" lang="en" sz="1200"/>
              <a:t> </a:t>
            </a:r>
            <a:r>
              <a:rPr lang="en" sz="1200"/>
              <a:t>For getting better information about an image, we can change the perspective of a video or an image.  In OpenCV, we use two functions for Perspective transformation getPerspectiveTransform() and then warpPerspective(). </a:t>
            </a:r>
            <a:endParaRPr sz="1200"/>
          </a:p>
          <a:p>
            <a:pPr indent="0" lvl="0" marL="45720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rPr lang="en" sz="1200"/>
              <a:t>                                                                                                                                                                                                             </a:t>
            </a:r>
            <a:endParaRPr sz="1200"/>
          </a:p>
          <a:p>
            <a:pPr indent="0" lvl="0" marL="457200" rtl="0" algn="l">
              <a:lnSpc>
                <a:spcPct val="115000"/>
              </a:lnSpc>
              <a:spcBef>
                <a:spcPts val="1200"/>
              </a:spcBef>
              <a:spcAft>
                <a:spcPts val="0"/>
              </a:spcAft>
              <a:buNone/>
            </a:pPr>
            <a:r>
              <a:t/>
            </a:r>
            <a:endParaRPr sz="1200"/>
          </a:p>
          <a:p>
            <a:pPr indent="0" lvl="0" marL="914400" rtl="0" algn="l">
              <a:lnSpc>
                <a:spcPct val="115000"/>
              </a:lnSpc>
              <a:spcBef>
                <a:spcPts val="1200"/>
              </a:spcBef>
              <a:spcAft>
                <a:spcPts val="1200"/>
              </a:spcAft>
              <a:buNone/>
            </a:pPr>
            <a:r>
              <a:t/>
            </a:r>
            <a:endParaRPr sz="1200"/>
          </a:p>
        </p:txBody>
      </p:sp>
      <p:pic>
        <p:nvPicPr>
          <p:cNvPr id="504" name="Google Shape;504;p82"/>
          <p:cNvPicPr preferRelativeResize="0"/>
          <p:nvPr/>
        </p:nvPicPr>
        <p:blipFill>
          <a:blip r:embed="rId3">
            <a:alphaModFix/>
          </a:blip>
          <a:stretch>
            <a:fillRect/>
          </a:stretch>
        </p:blipFill>
        <p:spPr>
          <a:xfrm>
            <a:off x="5044200" y="1239275"/>
            <a:ext cx="3221250" cy="1002175"/>
          </a:xfrm>
          <a:prstGeom prst="rect">
            <a:avLst/>
          </a:prstGeom>
          <a:noFill/>
          <a:ln>
            <a:noFill/>
          </a:ln>
        </p:spPr>
      </p:pic>
      <p:pic>
        <p:nvPicPr>
          <p:cNvPr id="505" name="Google Shape;505;p82"/>
          <p:cNvPicPr preferRelativeResize="0"/>
          <p:nvPr/>
        </p:nvPicPr>
        <p:blipFill>
          <a:blip r:embed="rId4">
            <a:alphaModFix/>
          </a:blip>
          <a:stretch>
            <a:fillRect/>
          </a:stretch>
        </p:blipFill>
        <p:spPr>
          <a:xfrm>
            <a:off x="1792998" y="3294375"/>
            <a:ext cx="2922875" cy="1467925"/>
          </a:xfrm>
          <a:prstGeom prst="rect">
            <a:avLst/>
          </a:prstGeom>
          <a:noFill/>
          <a:ln>
            <a:noFill/>
          </a:ln>
        </p:spPr>
      </p:pic>
      <p:pic>
        <p:nvPicPr>
          <p:cNvPr id="506" name="Google Shape;506;p82"/>
          <p:cNvPicPr preferRelativeResize="0"/>
          <p:nvPr/>
        </p:nvPicPr>
        <p:blipFill>
          <a:blip r:embed="rId5">
            <a:alphaModFix/>
          </a:blip>
          <a:stretch>
            <a:fillRect/>
          </a:stretch>
        </p:blipFill>
        <p:spPr>
          <a:xfrm>
            <a:off x="5363374" y="3044325"/>
            <a:ext cx="2817025" cy="18485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3"/>
          <p:cNvSpPr txBox="1"/>
          <p:nvPr>
            <p:ph type="title"/>
          </p:nvPr>
        </p:nvSpPr>
        <p:spPr>
          <a:xfrm>
            <a:off x="311700" y="20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Edge Detection using OpenCV </a:t>
            </a:r>
            <a:endParaRPr/>
          </a:p>
        </p:txBody>
      </p:sp>
      <p:sp>
        <p:nvSpPr>
          <p:cNvPr descr="Pixel intensity as a function of t &#10;" id="512" name="Google Shape;512;p83" title="Pixel intensity as a function of t "/>
          <p:cNvSpPr txBox="1"/>
          <p:nvPr>
            <p:ph idx="1" type="body"/>
          </p:nvPr>
        </p:nvSpPr>
        <p:spPr>
          <a:xfrm>
            <a:off x="311700" y="732650"/>
            <a:ext cx="8520600" cy="3939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u="sng"/>
              <a:t>Sobel edge detection:</a:t>
            </a:r>
            <a:r>
              <a:rPr lang="en" sz="1200"/>
              <a:t> Sobel Edge Detection is one of the most widely                                                                          used algorithms for edge detection. The Sobel Operator detects edges                                                                       marked by sudden changes in pixel intensity, as shown in the figure below.                                                              The rise in intensity is even more evident when we plot the first derivative                                                                             of the intensity function.</a:t>
            </a:r>
            <a:endParaRPr sz="1200"/>
          </a:p>
          <a:p>
            <a:pPr indent="0" lvl="0" marL="0" rtl="0" algn="l">
              <a:spcBef>
                <a:spcPts val="1200"/>
              </a:spcBef>
              <a:spcAft>
                <a:spcPts val="0"/>
              </a:spcAft>
              <a:buNone/>
            </a:pPr>
            <a:r>
              <a:rPr lang="en" sz="1200"/>
              <a:t>          These are the kernels used for Sobel Edge Detection:													</a:t>
            </a:r>
            <a:endParaRPr sz="1200"/>
          </a:p>
          <a:p>
            <a:pPr indent="0" lvl="0" marL="914400" rtl="0" algn="l">
              <a:spcBef>
                <a:spcPts val="1200"/>
              </a:spcBef>
              <a:spcAft>
                <a:spcPts val="0"/>
              </a:spcAft>
              <a:buNone/>
            </a:pPr>
            <a:r>
              <a:rPr lang="en" sz="1200"/>
              <a:t>				X-Direction Kernel	</a:t>
            </a:r>
            <a:endParaRPr sz="1200"/>
          </a:p>
          <a:p>
            <a:pPr indent="0" lvl="0" marL="914400" rtl="0" algn="l">
              <a:spcBef>
                <a:spcPts val="1200"/>
              </a:spcBef>
              <a:spcAft>
                <a:spcPts val="0"/>
              </a:spcAft>
              <a:buNone/>
            </a:pPr>
            <a:r>
              <a:t/>
            </a:r>
            <a:endParaRPr sz="1200"/>
          </a:p>
          <a:p>
            <a:pPr indent="0" lvl="0" marL="914400" rtl="0" algn="l">
              <a:spcBef>
                <a:spcPts val="1200"/>
              </a:spcBef>
              <a:spcAft>
                <a:spcPts val="0"/>
              </a:spcAft>
              <a:buNone/>
            </a:pPr>
            <a:r>
              <a:t/>
            </a:r>
            <a:endParaRPr sz="1200"/>
          </a:p>
          <a:p>
            <a:pPr indent="457200" lvl="0" marL="2286000" rtl="0" algn="l">
              <a:spcBef>
                <a:spcPts val="1200"/>
              </a:spcBef>
              <a:spcAft>
                <a:spcPts val="1200"/>
              </a:spcAft>
              <a:buNone/>
            </a:pPr>
            <a:r>
              <a:rPr lang="en" sz="1200"/>
              <a:t>Y-Direction Kernel							</a:t>
            </a:r>
            <a:endParaRPr sz="1200"/>
          </a:p>
        </p:txBody>
      </p:sp>
      <p:sp>
        <p:nvSpPr>
          <p:cNvPr id="513" name="Google Shape;513;p83"/>
          <p:cNvSpPr txBox="1"/>
          <p:nvPr/>
        </p:nvSpPr>
        <p:spPr>
          <a:xfrm>
            <a:off x="1173525" y="4672250"/>
            <a:ext cx="5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Some info about haar matrices(filters)</a:t>
            </a:r>
            <a:endParaRPr/>
          </a:p>
        </p:txBody>
      </p:sp>
      <p:pic>
        <p:nvPicPr>
          <p:cNvPr descr="Pixel intensity as a function of t " id="514" name="Google Shape;514;p83"/>
          <p:cNvPicPr preferRelativeResize="0"/>
          <p:nvPr/>
        </p:nvPicPr>
        <p:blipFill>
          <a:blip r:embed="rId3">
            <a:alphaModFix/>
          </a:blip>
          <a:stretch>
            <a:fillRect/>
          </a:stretch>
        </p:blipFill>
        <p:spPr>
          <a:xfrm>
            <a:off x="6255225" y="780625"/>
            <a:ext cx="2279375" cy="1656350"/>
          </a:xfrm>
          <a:prstGeom prst="rect">
            <a:avLst/>
          </a:prstGeom>
          <a:noFill/>
          <a:ln>
            <a:noFill/>
          </a:ln>
        </p:spPr>
      </p:pic>
      <p:pic>
        <p:nvPicPr>
          <p:cNvPr id="515" name="Google Shape;515;p83"/>
          <p:cNvPicPr preferRelativeResize="0"/>
          <p:nvPr/>
        </p:nvPicPr>
        <p:blipFill>
          <a:blip r:embed="rId4">
            <a:alphaModFix/>
          </a:blip>
          <a:stretch>
            <a:fillRect/>
          </a:stretch>
        </p:blipFill>
        <p:spPr>
          <a:xfrm>
            <a:off x="6296925" y="2774400"/>
            <a:ext cx="2248412" cy="1656350"/>
          </a:xfrm>
          <a:prstGeom prst="rect">
            <a:avLst/>
          </a:prstGeom>
          <a:noFill/>
          <a:ln>
            <a:noFill/>
          </a:ln>
        </p:spPr>
      </p:pic>
      <p:pic>
        <p:nvPicPr>
          <p:cNvPr id="516" name="Google Shape;516;p83"/>
          <p:cNvPicPr preferRelativeResize="0"/>
          <p:nvPr/>
        </p:nvPicPr>
        <p:blipFill>
          <a:blip r:embed="rId5">
            <a:alphaModFix/>
          </a:blip>
          <a:stretch>
            <a:fillRect/>
          </a:stretch>
        </p:blipFill>
        <p:spPr>
          <a:xfrm>
            <a:off x="1356200" y="2364488"/>
            <a:ext cx="1123950" cy="723900"/>
          </a:xfrm>
          <a:prstGeom prst="rect">
            <a:avLst/>
          </a:prstGeom>
          <a:noFill/>
          <a:ln>
            <a:noFill/>
          </a:ln>
        </p:spPr>
      </p:pic>
      <p:pic>
        <p:nvPicPr>
          <p:cNvPr id="517" name="Google Shape;517;p83"/>
          <p:cNvPicPr preferRelativeResize="0"/>
          <p:nvPr/>
        </p:nvPicPr>
        <p:blipFill>
          <a:blip r:embed="rId6">
            <a:alphaModFix/>
          </a:blip>
          <a:stretch>
            <a:fillRect/>
          </a:stretch>
        </p:blipFill>
        <p:spPr>
          <a:xfrm>
            <a:off x="1270475" y="3430475"/>
            <a:ext cx="1295400" cy="723900"/>
          </a:xfrm>
          <a:prstGeom prst="rect">
            <a:avLst/>
          </a:prstGeom>
          <a:noFill/>
          <a:ln>
            <a:noFill/>
          </a:ln>
        </p:spPr>
      </p:pic>
      <p:sp>
        <p:nvSpPr>
          <p:cNvPr id="518" name="Google Shape;518;p83"/>
          <p:cNvSpPr txBox="1"/>
          <p:nvPr/>
        </p:nvSpPr>
        <p:spPr>
          <a:xfrm>
            <a:off x="6296875" y="2300175"/>
            <a:ext cx="22485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        Pixel intensity function </a:t>
            </a:r>
            <a:endParaRPr sz="1100"/>
          </a:p>
        </p:txBody>
      </p:sp>
      <p:sp>
        <p:nvSpPr>
          <p:cNvPr id="519" name="Google Shape;519;p83"/>
          <p:cNvSpPr txBox="1"/>
          <p:nvPr/>
        </p:nvSpPr>
        <p:spPr>
          <a:xfrm>
            <a:off x="6120325" y="4345900"/>
            <a:ext cx="28488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First Derivative of Pixel </a:t>
            </a:r>
            <a:r>
              <a:rPr lang="en" sz="1100"/>
              <a:t>intensity</a:t>
            </a:r>
            <a:r>
              <a:rPr lang="en" sz="1100"/>
              <a:t> function</a:t>
            </a:r>
            <a:endParaRPr sz="11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4"/>
          <p:cNvSpPr txBox="1"/>
          <p:nvPr>
            <p:ph type="title"/>
          </p:nvPr>
        </p:nvSpPr>
        <p:spPr>
          <a:xfrm>
            <a:off x="311700" y="20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Edge Detection using OpenCV </a:t>
            </a:r>
            <a:endParaRPr/>
          </a:p>
          <a:p>
            <a:pPr indent="0" lvl="0" marL="0" rtl="0" algn="l">
              <a:spcBef>
                <a:spcPts val="0"/>
              </a:spcBef>
              <a:spcAft>
                <a:spcPts val="0"/>
              </a:spcAft>
              <a:buClr>
                <a:schemeClr val="dk1"/>
              </a:buClr>
              <a:buSzPct val="39285"/>
              <a:buFont typeface="Arial"/>
              <a:buNone/>
            </a:pPr>
            <a:r>
              <a:t/>
            </a:r>
            <a:endParaRPr/>
          </a:p>
        </p:txBody>
      </p:sp>
      <p:sp>
        <p:nvSpPr>
          <p:cNvPr descr="Pixel intensity as a function of t &#10;" id="525" name="Google Shape;525;p84" title="Pixel intensity as a function of t "/>
          <p:cNvSpPr txBox="1"/>
          <p:nvPr>
            <p:ph idx="1" type="body"/>
          </p:nvPr>
        </p:nvSpPr>
        <p:spPr>
          <a:xfrm>
            <a:off x="311700" y="780625"/>
            <a:ext cx="8520600" cy="3939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u="sng"/>
              <a:t>Canny edge detection:</a:t>
            </a:r>
            <a:r>
              <a:rPr lang="en" sz="1200"/>
              <a:t> Canny Edge Detection is one of the most popular edge-detection methods in use today because it is so robust and flexible. The algorithm itself follows a three-stage process for extracting edges from an image. Add to it image blurring, a necessary preprocessing step to reduce noise. This makes it a four-stage process, which includes:</a:t>
            </a:r>
            <a:endParaRPr sz="1200" u="sng"/>
          </a:p>
          <a:p>
            <a:pPr indent="-304800" lvl="2" marL="1371600" rtl="0" algn="l">
              <a:spcBef>
                <a:spcPts val="0"/>
              </a:spcBef>
              <a:spcAft>
                <a:spcPts val="0"/>
              </a:spcAft>
              <a:buSzPts val="1200"/>
              <a:buChar char="■"/>
            </a:pPr>
            <a:r>
              <a:rPr lang="en" sz="1200"/>
              <a:t>Noise Reduction</a:t>
            </a:r>
            <a:endParaRPr sz="1200"/>
          </a:p>
          <a:p>
            <a:pPr indent="-304800" lvl="2" marL="1371600" rtl="0" algn="l">
              <a:spcBef>
                <a:spcPts val="0"/>
              </a:spcBef>
              <a:spcAft>
                <a:spcPts val="0"/>
              </a:spcAft>
              <a:buSzPts val="1200"/>
              <a:buChar char="■"/>
            </a:pPr>
            <a:r>
              <a:rPr lang="en" sz="1200"/>
              <a:t>Calculating the Intensity Gradient of the Image</a:t>
            </a:r>
            <a:endParaRPr sz="1200"/>
          </a:p>
          <a:p>
            <a:pPr indent="-304800" lvl="2" marL="1371600" rtl="0" algn="l">
              <a:lnSpc>
                <a:spcPct val="100000"/>
              </a:lnSpc>
              <a:spcBef>
                <a:spcPts val="0"/>
              </a:spcBef>
              <a:spcAft>
                <a:spcPts val="0"/>
              </a:spcAft>
              <a:buClr>
                <a:srgbClr val="3C3C3C"/>
              </a:buClr>
              <a:buSzPts val="1200"/>
              <a:buFont typeface="Roboto"/>
              <a:buChar char="■"/>
            </a:pPr>
            <a:r>
              <a:rPr lang="en" sz="1200">
                <a:solidFill>
                  <a:srgbClr val="3C3C3C"/>
                </a:solidFill>
                <a:highlight>
                  <a:srgbClr val="FFFFFF"/>
                </a:highlight>
                <a:latin typeface="Roboto"/>
                <a:ea typeface="Roboto"/>
                <a:cs typeface="Roboto"/>
                <a:sym typeface="Roboto"/>
              </a:rPr>
              <a:t>Suppression of False Edges</a:t>
            </a:r>
            <a:endParaRPr sz="1200">
              <a:solidFill>
                <a:srgbClr val="3C3C3C"/>
              </a:solidFill>
              <a:highlight>
                <a:srgbClr val="FFFFFF"/>
              </a:highlight>
              <a:latin typeface="Roboto"/>
              <a:ea typeface="Roboto"/>
              <a:cs typeface="Roboto"/>
              <a:sym typeface="Roboto"/>
            </a:endParaRPr>
          </a:p>
          <a:p>
            <a:pPr indent="-304800" lvl="2" marL="1371600" rtl="0" algn="l">
              <a:lnSpc>
                <a:spcPct val="100000"/>
              </a:lnSpc>
              <a:spcBef>
                <a:spcPts val="0"/>
              </a:spcBef>
              <a:spcAft>
                <a:spcPts val="0"/>
              </a:spcAft>
              <a:buClr>
                <a:srgbClr val="3C3C3C"/>
              </a:buClr>
              <a:buSzPts val="1200"/>
              <a:buFont typeface="Roboto"/>
              <a:buChar char="■"/>
            </a:pPr>
            <a:r>
              <a:rPr lang="en" sz="1200">
                <a:solidFill>
                  <a:srgbClr val="3C3C3C"/>
                </a:solidFill>
                <a:highlight>
                  <a:srgbClr val="FFFFFF"/>
                </a:highlight>
                <a:latin typeface="Roboto"/>
                <a:ea typeface="Roboto"/>
                <a:cs typeface="Roboto"/>
                <a:sym typeface="Roboto"/>
              </a:rPr>
              <a:t>Hysteresis Thresholding</a:t>
            </a:r>
            <a:endParaRPr sz="1200">
              <a:solidFill>
                <a:srgbClr val="3C3C3C"/>
              </a:solidFill>
              <a:highlight>
                <a:srgbClr val="FFFFFF"/>
              </a:highlight>
              <a:latin typeface="Roboto"/>
              <a:ea typeface="Roboto"/>
              <a:cs typeface="Roboto"/>
              <a:sym typeface="Roboto"/>
            </a:endParaRPr>
          </a:p>
          <a:p>
            <a:pPr indent="0" lvl="0" marL="1371600" rtl="0" algn="l">
              <a:lnSpc>
                <a:spcPct val="100000"/>
              </a:lnSpc>
              <a:spcBef>
                <a:spcPts val="2100"/>
              </a:spcBef>
              <a:spcAft>
                <a:spcPts val="0"/>
              </a:spcAft>
              <a:buNone/>
            </a:pPr>
            <a:r>
              <a:t/>
            </a:r>
            <a:endParaRPr sz="1200">
              <a:solidFill>
                <a:srgbClr val="3C3C3C"/>
              </a:solidFill>
              <a:highlight>
                <a:srgbClr val="FFFFFF"/>
              </a:highlight>
              <a:latin typeface="Roboto"/>
              <a:ea typeface="Roboto"/>
              <a:cs typeface="Roboto"/>
              <a:sym typeface="Roboto"/>
            </a:endParaRPr>
          </a:p>
          <a:p>
            <a:pPr indent="0" lvl="0" marL="0" rtl="0" algn="l">
              <a:lnSpc>
                <a:spcPct val="100000"/>
              </a:lnSpc>
              <a:spcBef>
                <a:spcPts val="2100"/>
              </a:spcBef>
              <a:spcAft>
                <a:spcPts val="2100"/>
              </a:spcAft>
              <a:buNone/>
            </a:pPr>
            <a:r>
              <a:t/>
            </a:r>
            <a:endParaRPr sz="1200">
              <a:solidFill>
                <a:srgbClr val="3C3C3C"/>
              </a:solidFill>
              <a:highlight>
                <a:srgbClr val="FFFFFF"/>
              </a:highlight>
              <a:latin typeface="Roboto"/>
              <a:ea typeface="Roboto"/>
              <a:cs typeface="Roboto"/>
              <a:sym typeface="Roboto"/>
            </a:endParaRPr>
          </a:p>
        </p:txBody>
      </p:sp>
      <p:sp>
        <p:nvSpPr>
          <p:cNvPr id="526" name="Google Shape;526;p84"/>
          <p:cNvSpPr txBox="1"/>
          <p:nvPr/>
        </p:nvSpPr>
        <p:spPr>
          <a:xfrm flipH="1" rot="10800000">
            <a:off x="5874075" y="207925"/>
            <a:ext cx="2848800" cy="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
        <p:nvSpPr>
          <p:cNvPr id="527" name="Google Shape;527;p84"/>
          <p:cNvSpPr txBox="1"/>
          <p:nvPr/>
        </p:nvSpPr>
        <p:spPr>
          <a:xfrm>
            <a:off x="5126275" y="1825975"/>
            <a:ext cx="3596700" cy="11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
        <p:nvSpPr>
          <p:cNvPr id="528" name="Google Shape;528;p84"/>
          <p:cNvSpPr txBox="1"/>
          <p:nvPr/>
        </p:nvSpPr>
        <p:spPr>
          <a:xfrm>
            <a:off x="311700" y="2571750"/>
            <a:ext cx="8520600" cy="1969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u="sng"/>
              <a:t>Noise Reduction:</a:t>
            </a:r>
            <a:r>
              <a:rPr lang="en" sz="1200"/>
              <a:t> In Canny Edge Detection, a Gaussian blur filter is used to essentially remove or minimize unnecessary</a:t>
            </a:r>
            <a:r>
              <a:rPr lang="en" sz="1200"/>
              <a:t> </a:t>
            </a:r>
            <a:r>
              <a:rPr lang="en" sz="1200"/>
              <a:t>detail that could lead to undesirable edges.</a:t>
            </a:r>
            <a:endParaRPr sz="1200"/>
          </a:p>
          <a:p>
            <a:pPr indent="-304800" lvl="0" marL="457200" rtl="0" algn="l">
              <a:spcBef>
                <a:spcPts val="0"/>
              </a:spcBef>
              <a:spcAft>
                <a:spcPts val="0"/>
              </a:spcAft>
              <a:buSzPts val="1200"/>
              <a:buChar char="➔"/>
            </a:pPr>
            <a:r>
              <a:rPr lang="en" sz="1200" u="sng"/>
              <a:t>Calculating the Intensity Gradient of the Image:</a:t>
            </a:r>
            <a:r>
              <a:rPr lang="en" sz="1200"/>
              <a:t> Once the image has been smoothed (blurred), it is filtered with a Sobel kernel, both horizontally and vertically. The results from these filtering operations are then used to calculate both the intensity gradient magnitude (G), and the direction (ϴ) for each pixel, as shown below.</a:t>
            </a:r>
            <a:endParaRPr sz="1200"/>
          </a:p>
          <a:p>
            <a:pPr indent="0" lvl="0" marL="0" rtl="0" algn="l">
              <a:spcBef>
                <a:spcPts val="0"/>
              </a:spcBef>
              <a:spcAft>
                <a:spcPts val="0"/>
              </a:spcAft>
              <a:buNone/>
            </a:pPr>
            <a:r>
              <a:rPr lang="en" sz="1200"/>
              <a:t>						</a:t>
            </a:r>
            <a:endParaRPr sz="1200"/>
          </a:p>
        </p:txBody>
      </p:sp>
      <p:pic>
        <p:nvPicPr>
          <p:cNvPr id="529" name="Google Shape;529;p84"/>
          <p:cNvPicPr preferRelativeResize="0"/>
          <p:nvPr/>
        </p:nvPicPr>
        <p:blipFill>
          <a:blip r:embed="rId3">
            <a:alphaModFix/>
          </a:blip>
          <a:stretch>
            <a:fillRect/>
          </a:stretch>
        </p:blipFill>
        <p:spPr>
          <a:xfrm>
            <a:off x="1301450" y="3923475"/>
            <a:ext cx="1271325" cy="335500"/>
          </a:xfrm>
          <a:prstGeom prst="rect">
            <a:avLst/>
          </a:prstGeom>
          <a:noFill/>
          <a:ln>
            <a:noFill/>
          </a:ln>
        </p:spPr>
      </p:pic>
      <p:pic>
        <p:nvPicPr>
          <p:cNvPr id="530" name="Google Shape;530;p84"/>
          <p:cNvPicPr preferRelativeResize="0"/>
          <p:nvPr/>
        </p:nvPicPr>
        <p:blipFill>
          <a:blip r:embed="rId4">
            <a:alphaModFix/>
          </a:blip>
          <a:stretch>
            <a:fillRect/>
          </a:stretch>
        </p:blipFill>
        <p:spPr>
          <a:xfrm>
            <a:off x="1179863" y="4349225"/>
            <a:ext cx="1514475" cy="495300"/>
          </a:xfrm>
          <a:prstGeom prst="rect">
            <a:avLst/>
          </a:prstGeom>
          <a:noFill/>
          <a:ln>
            <a:noFill/>
          </a:ln>
        </p:spPr>
      </p:pic>
      <p:sp>
        <p:nvSpPr>
          <p:cNvPr id="531" name="Google Shape;531;p84"/>
          <p:cNvSpPr txBox="1"/>
          <p:nvPr/>
        </p:nvSpPr>
        <p:spPr>
          <a:xfrm>
            <a:off x="3019675" y="3996425"/>
            <a:ext cx="57033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 gradient direction is then rounded to the nearest 45-degree angle. The figure below (right) shows the result of this combined processing step.</a:t>
            </a:r>
            <a:endParaRPr sz="12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5"/>
          <p:cNvSpPr txBox="1"/>
          <p:nvPr>
            <p:ph type="title"/>
          </p:nvPr>
        </p:nvSpPr>
        <p:spPr>
          <a:xfrm>
            <a:off x="311700" y="207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Contd.</a:t>
            </a:r>
            <a:endParaRPr/>
          </a:p>
        </p:txBody>
      </p:sp>
      <p:sp>
        <p:nvSpPr>
          <p:cNvPr descr="Pixel intensity as a function of t &#10;" id="537" name="Google Shape;537;p85" title="Pixel intensity as a function of t "/>
          <p:cNvSpPr txBox="1"/>
          <p:nvPr>
            <p:ph idx="1" type="body"/>
          </p:nvPr>
        </p:nvSpPr>
        <p:spPr>
          <a:xfrm>
            <a:off x="311700" y="780625"/>
            <a:ext cx="8520600" cy="3939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3C3C3C"/>
              </a:buClr>
              <a:buSzPts val="1200"/>
              <a:buFont typeface="Roboto"/>
              <a:buChar char="➔"/>
            </a:pPr>
            <a:r>
              <a:rPr lang="en" sz="1200" u="sng">
                <a:solidFill>
                  <a:srgbClr val="3C3C3C"/>
                </a:solidFill>
                <a:highlight>
                  <a:srgbClr val="FFFFFF"/>
                </a:highlight>
                <a:latin typeface="Roboto"/>
                <a:ea typeface="Roboto"/>
                <a:cs typeface="Roboto"/>
                <a:sym typeface="Roboto"/>
              </a:rPr>
              <a:t>Suppression of False Edges:</a:t>
            </a:r>
            <a:r>
              <a:rPr lang="en" sz="1200">
                <a:solidFill>
                  <a:srgbClr val="3C3C3C"/>
                </a:solidFill>
                <a:highlight>
                  <a:srgbClr val="FFFFFF"/>
                </a:highlight>
                <a:latin typeface="Roboto"/>
                <a:ea typeface="Roboto"/>
                <a:cs typeface="Roboto"/>
                <a:sym typeface="Roboto"/>
              </a:rPr>
              <a:t> Each pixel is compared to its 								neighboring pixels in the positive and negative gradient    									direction. If the gradient magnitude of the current pixel is 									greater than its neighboring pixels, it is left unchanged. 								Otherwise, the magnitude of the current pixel is set to zero.</a:t>
            </a:r>
            <a:endParaRPr sz="1200">
              <a:solidFill>
                <a:srgbClr val="3C3C3C"/>
              </a:solidFill>
              <a:highlight>
                <a:srgbClr val="FFFFFF"/>
              </a:highlight>
              <a:latin typeface="Roboto"/>
              <a:ea typeface="Roboto"/>
              <a:cs typeface="Roboto"/>
              <a:sym typeface="Roboto"/>
            </a:endParaRPr>
          </a:p>
          <a:p>
            <a:pPr indent="0" lvl="0" marL="914400" rtl="0" algn="l">
              <a:spcBef>
                <a:spcPts val="1200"/>
              </a:spcBef>
              <a:spcAft>
                <a:spcPts val="0"/>
              </a:spcAft>
              <a:buNone/>
            </a:pPr>
            <a:r>
              <a:rPr lang="en" sz="1200"/>
              <a:t>				</a:t>
            </a:r>
            <a:endParaRPr sz="1200"/>
          </a:p>
          <a:p>
            <a:pPr indent="0" lvl="0" marL="914400" rtl="0" algn="l">
              <a:spcBef>
                <a:spcPts val="1200"/>
              </a:spcBef>
              <a:spcAft>
                <a:spcPts val="0"/>
              </a:spcAft>
              <a:buNone/>
            </a:pPr>
            <a:r>
              <a:t/>
            </a:r>
            <a:endParaRPr sz="1200"/>
          </a:p>
          <a:p>
            <a:pPr indent="457200" lvl="0" marL="2286000" rtl="0" algn="l">
              <a:spcBef>
                <a:spcPts val="1200"/>
              </a:spcBef>
              <a:spcAft>
                <a:spcPts val="1200"/>
              </a:spcAft>
              <a:buNone/>
            </a:pPr>
            <a:r>
              <a:rPr lang="en" sz="1200"/>
              <a:t>						</a:t>
            </a:r>
            <a:endParaRPr sz="1200"/>
          </a:p>
        </p:txBody>
      </p:sp>
      <p:sp>
        <p:nvSpPr>
          <p:cNvPr id="538" name="Google Shape;538;p85"/>
          <p:cNvSpPr txBox="1"/>
          <p:nvPr/>
        </p:nvSpPr>
        <p:spPr>
          <a:xfrm flipH="1" rot="10800000">
            <a:off x="5874075" y="207925"/>
            <a:ext cx="2848800" cy="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pic>
        <p:nvPicPr>
          <p:cNvPr id="539" name="Google Shape;539;p85"/>
          <p:cNvPicPr preferRelativeResize="0"/>
          <p:nvPr/>
        </p:nvPicPr>
        <p:blipFill>
          <a:blip r:embed="rId3">
            <a:alphaModFix/>
          </a:blip>
          <a:stretch>
            <a:fillRect/>
          </a:stretch>
        </p:blipFill>
        <p:spPr>
          <a:xfrm>
            <a:off x="5007725" y="207925"/>
            <a:ext cx="3890050" cy="1295400"/>
          </a:xfrm>
          <a:prstGeom prst="rect">
            <a:avLst/>
          </a:prstGeom>
          <a:noFill/>
          <a:ln>
            <a:noFill/>
          </a:ln>
        </p:spPr>
      </p:pic>
      <p:sp>
        <p:nvSpPr>
          <p:cNvPr id="540" name="Google Shape;540;p85"/>
          <p:cNvSpPr txBox="1"/>
          <p:nvPr/>
        </p:nvSpPr>
        <p:spPr>
          <a:xfrm>
            <a:off x="311700" y="2130325"/>
            <a:ext cx="4595700" cy="2589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u="sng"/>
              <a:t>Hysteresis thresholding:</a:t>
            </a:r>
            <a:r>
              <a:rPr lang="en" sz="1200"/>
              <a:t> It uses two thresholds, a high one and a low one, to </a:t>
            </a:r>
            <a:r>
              <a:rPr b="1" lang="en" sz="1200"/>
              <a:t>classify pixels as either edges or non-edges.</a:t>
            </a:r>
            <a:r>
              <a:rPr lang="en" sz="1200"/>
              <a:t>To classify a pixel as an edge, rules are:</a:t>
            </a:r>
            <a:endParaRPr sz="1200"/>
          </a:p>
          <a:p>
            <a:pPr indent="-304800" lvl="1" marL="914400" rtl="0" algn="l">
              <a:spcBef>
                <a:spcPts val="0"/>
              </a:spcBef>
              <a:spcAft>
                <a:spcPts val="0"/>
              </a:spcAft>
              <a:buSzPts val="1200"/>
              <a:buChar char="◆"/>
            </a:pPr>
            <a:r>
              <a:rPr lang="en" sz="1200"/>
              <a:t>If the pixel's gradient magnitude is above the high threshold, then the pixel is classified as an edge.</a:t>
            </a:r>
            <a:endParaRPr sz="1200"/>
          </a:p>
          <a:p>
            <a:pPr indent="-304800" lvl="1" marL="914400" rtl="0" algn="l">
              <a:spcBef>
                <a:spcPts val="0"/>
              </a:spcBef>
              <a:spcAft>
                <a:spcPts val="0"/>
              </a:spcAft>
              <a:buSzPts val="1200"/>
              <a:buChar char="◆"/>
            </a:pPr>
            <a:r>
              <a:rPr lang="en" sz="1200"/>
              <a:t>If the pixel's gradient magnitude is below the low threshold, then the pixel is classified as a non-edge.</a:t>
            </a:r>
            <a:endParaRPr sz="1200"/>
          </a:p>
          <a:p>
            <a:pPr indent="-304800" lvl="1" marL="914400" rtl="0" algn="l">
              <a:spcBef>
                <a:spcPts val="0"/>
              </a:spcBef>
              <a:spcAft>
                <a:spcPts val="0"/>
              </a:spcAft>
              <a:buSzPts val="1200"/>
              <a:buChar char="◆"/>
            </a:pPr>
            <a:r>
              <a:rPr lang="en" sz="1200"/>
              <a:t>If the pixel's gradient magnitude is between the high and low thresholds, then the pixel is classified as an edge if it is connected to a pixel that is already classified as an edge.</a:t>
            </a:r>
            <a:endParaRPr sz="1200"/>
          </a:p>
        </p:txBody>
      </p:sp>
      <p:pic>
        <p:nvPicPr>
          <p:cNvPr id="541" name="Google Shape;541;p85"/>
          <p:cNvPicPr preferRelativeResize="0"/>
          <p:nvPr/>
        </p:nvPicPr>
        <p:blipFill>
          <a:blip r:embed="rId4">
            <a:alphaModFix/>
          </a:blip>
          <a:stretch>
            <a:fillRect/>
          </a:stretch>
        </p:blipFill>
        <p:spPr>
          <a:xfrm>
            <a:off x="5007725" y="1680763"/>
            <a:ext cx="3890051" cy="1344218"/>
          </a:xfrm>
          <a:prstGeom prst="rect">
            <a:avLst/>
          </a:prstGeom>
          <a:noFill/>
          <a:ln>
            <a:noFill/>
          </a:ln>
        </p:spPr>
      </p:pic>
      <p:pic>
        <p:nvPicPr>
          <p:cNvPr id="542" name="Google Shape;542;p85"/>
          <p:cNvPicPr preferRelativeResize="0"/>
          <p:nvPr/>
        </p:nvPicPr>
        <p:blipFill>
          <a:blip r:embed="rId5">
            <a:alphaModFix/>
          </a:blip>
          <a:stretch>
            <a:fillRect/>
          </a:stretch>
        </p:blipFill>
        <p:spPr>
          <a:xfrm>
            <a:off x="5801125" y="3202425"/>
            <a:ext cx="2464349" cy="1642901"/>
          </a:xfrm>
          <a:prstGeom prst="rect">
            <a:avLst/>
          </a:prstGeom>
          <a:noFill/>
          <a:ln>
            <a:noFill/>
          </a:ln>
        </p:spPr>
      </p:pic>
      <p:sp>
        <p:nvSpPr>
          <p:cNvPr id="543" name="Google Shape;543;p85"/>
          <p:cNvSpPr txBox="1"/>
          <p:nvPr/>
        </p:nvSpPr>
        <p:spPr>
          <a:xfrm>
            <a:off x="6551500" y="4772375"/>
            <a:ext cx="802500" cy="1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Final Image</a:t>
            </a:r>
            <a:endParaRPr sz="900"/>
          </a:p>
        </p:txBody>
      </p:sp>
      <p:sp>
        <p:nvSpPr>
          <p:cNvPr id="544" name="Google Shape;544;p85"/>
          <p:cNvSpPr txBox="1"/>
          <p:nvPr/>
        </p:nvSpPr>
        <p:spPr>
          <a:xfrm>
            <a:off x="858275" y="4598350"/>
            <a:ext cx="42954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t>Demo Colab Notebook :</a:t>
            </a:r>
            <a:r>
              <a:rPr lang="en" sz="1100"/>
              <a:t> </a:t>
            </a:r>
            <a:r>
              <a:rPr lang="en" sz="1100" u="sng">
                <a:solidFill>
                  <a:schemeClr val="hlink"/>
                </a:solidFill>
                <a:hlinkClick r:id="rId6"/>
              </a:rPr>
              <a:t>link</a:t>
            </a:r>
            <a:endParaRPr sz="11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6"/>
          <p:cNvSpPr txBox="1"/>
          <p:nvPr>
            <p:ph type="title"/>
          </p:nvPr>
        </p:nvSpPr>
        <p:spPr>
          <a:xfrm>
            <a:off x="311700" y="153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 Detection using OpenCV </a:t>
            </a:r>
            <a:endParaRPr sz="1355">
              <a:solidFill>
                <a:srgbClr val="FF0000"/>
              </a:solidFill>
            </a:endParaRPr>
          </a:p>
        </p:txBody>
      </p:sp>
      <p:sp>
        <p:nvSpPr>
          <p:cNvPr id="550" name="Google Shape;550;p86"/>
          <p:cNvSpPr txBox="1"/>
          <p:nvPr>
            <p:ph idx="1" type="body"/>
          </p:nvPr>
        </p:nvSpPr>
        <p:spPr>
          <a:xfrm>
            <a:off x="311700" y="813675"/>
            <a:ext cx="8520600" cy="4094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200" u="sng"/>
              <a:t>Haar Cascade Classifiers:</a:t>
            </a:r>
            <a:r>
              <a:rPr lang="en" sz="1200"/>
              <a:t> </a:t>
            </a:r>
            <a:r>
              <a:rPr lang="en" sz="1200"/>
              <a:t>Haar cascades are based on the Haar wavelet transform and 					are a type of machine learning algorithm used for object detection. They work by scanning 					an image or video frame at different scales and looking for regions of interest that match 				predefined patterns of features. These patterns are learned from a training set of positive 					and negative examples. Haar cascades are computationally efficient and can work in 					real-time on low-power devices.</a:t>
            </a:r>
            <a:endParaRPr sz="1200"/>
          </a:p>
          <a:p>
            <a:pPr indent="-304800" lvl="0" marL="457200" rtl="0" algn="l">
              <a:spcBef>
                <a:spcPts val="1200"/>
              </a:spcBef>
              <a:spcAft>
                <a:spcPts val="0"/>
              </a:spcAft>
              <a:buSzPts val="1200"/>
              <a:buChar char="➔"/>
            </a:pPr>
            <a:r>
              <a:rPr lang="en" sz="1200"/>
              <a:t>P</a:t>
            </a:r>
            <a:r>
              <a:rPr lang="en" sz="1200"/>
              <a:t>ositive images: Those images which contain object of interest.</a:t>
            </a:r>
            <a:endParaRPr sz="1200"/>
          </a:p>
          <a:p>
            <a:pPr indent="-304800" lvl="0" marL="457200" rtl="0" algn="l">
              <a:spcBef>
                <a:spcPts val="0"/>
              </a:spcBef>
              <a:spcAft>
                <a:spcPts val="0"/>
              </a:spcAft>
              <a:buSzPts val="1200"/>
              <a:buChar char="➔"/>
            </a:pPr>
            <a:r>
              <a:rPr lang="en" sz="1200"/>
              <a:t>Negative images: Those images which contain everything other than object of interest.</a:t>
            </a:r>
            <a:endParaRPr sz="1200"/>
          </a:p>
          <a:p>
            <a:pPr indent="0" lvl="0" marL="0" rtl="0" algn="l">
              <a:spcBef>
                <a:spcPts val="1200"/>
              </a:spcBef>
              <a:spcAft>
                <a:spcPts val="0"/>
              </a:spcAft>
              <a:buNone/>
            </a:pPr>
            <a:r>
              <a:rPr lang="en" sz="1200"/>
              <a:t>Working of the classifiers:</a:t>
            </a:r>
            <a:endParaRPr sz="1200"/>
          </a:p>
          <a:p>
            <a:pPr indent="-304800" lvl="0" marL="457200" rtl="0" algn="l">
              <a:spcBef>
                <a:spcPts val="1200"/>
              </a:spcBef>
              <a:spcAft>
                <a:spcPts val="0"/>
              </a:spcAft>
              <a:buSzPts val="1200"/>
              <a:buChar char="➔"/>
            </a:pPr>
            <a:r>
              <a:rPr lang="en" sz="1200"/>
              <a:t>Just like our convolutional kernel, each feature is a single value obtained by subtracting sum of pixels under the white rectangle from sum of pixels under the black rectangle.</a:t>
            </a:r>
            <a:endParaRPr sz="1200"/>
          </a:p>
          <a:p>
            <a:pPr indent="-304800" lvl="0" marL="457200" rtl="0" algn="l">
              <a:spcBef>
                <a:spcPts val="0"/>
              </a:spcBef>
              <a:spcAft>
                <a:spcPts val="0"/>
              </a:spcAft>
              <a:buSzPts val="1200"/>
              <a:buChar char="➔"/>
            </a:pPr>
            <a:r>
              <a:rPr lang="en" sz="1200"/>
              <a:t>Now, all possible sizes and locations of each kernel are used to calculate lots of features.(Just imagine how much computation it needs? Even a 24x24 window results over 160000 features).To solve this, integral image is introduced.However large your image, it reduces the calculations for a given pixel to an operation involving just four pixels. Nice, isn't it? It makes things super-fast.(contd.)</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551" name="Google Shape;551;p86"/>
          <p:cNvPicPr preferRelativeResize="0"/>
          <p:nvPr/>
        </p:nvPicPr>
        <p:blipFill rotWithShape="1">
          <a:blip r:embed="rId3">
            <a:alphaModFix/>
          </a:blip>
          <a:srcRect b="54570" l="37594" r="37784" t="0"/>
          <a:stretch/>
        </p:blipFill>
        <p:spPr>
          <a:xfrm>
            <a:off x="7014050" y="424050"/>
            <a:ext cx="1623249" cy="22482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7"/>
          <p:cNvSpPr txBox="1"/>
          <p:nvPr>
            <p:ph type="title"/>
          </p:nvPr>
        </p:nvSpPr>
        <p:spPr>
          <a:xfrm>
            <a:off x="311700" y="144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sp>
        <p:nvSpPr>
          <p:cNvPr id="557" name="Google Shape;557;p87"/>
          <p:cNvSpPr txBox="1"/>
          <p:nvPr>
            <p:ph idx="1" type="body"/>
          </p:nvPr>
        </p:nvSpPr>
        <p:spPr>
          <a:xfrm>
            <a:off x="117600" y="716775"/>
            <a:ext cx="8520600" cy="4085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But among all these features we calculated, most of them are irrelevant.						Consider the image, the top row shows two good features.									The first feature selected seems to focus on the property that the region 							of the eyes is often darker than the region of the nose and cheeks.								The second feature selected relies on the property that the eyes are 							darker than the bridge of the nose.												But the same windows applied to cheeks or any other place is irrelevant.							So how do we select the best features? This is done using Adaboost.</a:t>
            </a:r>
            <a:endParaRPr sz="1200"/>
          </a:p>
          <a:p>
            <a:pPr indent="-304800" lvl="0" marL="457200" rtl="0" algn="l">
              <a:spcBef>
                <a:spcPts val="0"/>
              </a:spcBef>
              <a:spcAft>
                <a:spcPts val="0"/>
              </a:spcAft>
              <a:buSzPts val="1200"/>
              <a:buChar char="➔"/>
            </a:pPr>
            <a:r>
              <a:rPr lang="en" sz="1200"/>
              <a:t>For this, we apply each and every feature on all the training images. We classify the images to positive and negative. Obviously, there will be errors or misclassifications. We select the features with minimum error rate.</a:t>
            </a:r>
            <a:endParaRPr sz="1200"/>
          </a:p>
          <a:p>
            <a:pPr indent="-304800" lvl="0" marL="457200" rtl="0" algn="l">
              <a:spcBef>
                <a:spcPts val="0"/>
              </a:spcBef>
              <a:spcAft>
                <a:spcPts val="0"/>
              </a:spcAft>
              <a:buSzPts val="1200"/>
              <a:buChar char="➔"/>
            </a:pPr>
            <a:r>
              <a:rPr lang="en" sz="1200"/>
              <a:t>This process is repeated and it gives some weak classifiers. The final classifier is a weighted sum of these weak classifiers. It is called weak because it alone can't classify the image, but together with others forms a strong classifier.</a:t>
            </a:r>
            <a:endParaRPr sz="1200"/>
          </a:p>
          <a:p>
            <a:pPr indent="-304800" lvl="0" marL="457200" rtl="0" algn="l">
              <a:spcBef>
                <a:spcPts val="0"/>
              </a:spcBef>
              <a:spcAft>
                <a:spcPts val="0"/>
              </a:spcAft>
              <a:buSzPts val="1200"/>
              <a:buChar char="➔"/>
            </a:pPr>
            <a:r>
              <a:rPr lang="en" sz="1200"/>
              <a:t>So now you take an image. Take each 24x24 window. Apply 6000 features to it. Check if it is the object or not.</a:t>
            </a:r>
            <a:endParaRPr sz="1200"/>
          </a:p>
          <a:p>
            <a:pPr indent="-304800" lvl="0" marL="457200" rtl="0" algn="l">
              <a:spcBef>
                <a:spcPts val="0"/>
              </a:spcBef>
              <a:spcAft>
                <a:spcPts val="0"/>
              </a:spcAft>
              <a:buSzPts val="1200"/>
              <a:buChar char="➔"/>
            </a:pPr>
            <a:r>
              <a:rPr lang="en" sz="1200"/>
              <a:t>Isn't it a little inefficient and time consuming? So a better idea is to divide these features into stages and 		pass the images through stages. If it is rejected at any stage, it is not the object of interest. And, if it 			passes all it is an object of interest. </a:t>
            </a:r>
            <a:endParaRPr sz="1200"/>
          </a:p>
        </p:txBody>
      </p:sp>
      <p:pic>
        <p:nvPicPr>
          <p:cNvPr id="558" name="Google Shape;558;p87"/>
          <p:cNvPicPr preferRelativeResize="0"/>
          <p:nvPr/>
        </p:nvPicPr>
        <p:blipFill>
          <a:blip r:embed="rId3">
            <a:alphaModFix/>
          </a:blip>
          <a:stretch>
            <a:fillRect/>
          </a:stretch>
        </p:blipFill>
        <p:spPr>
          <a:xfrm>
            <a:off x="5928800" y="455874"/>
            <a:ext cx="2969775" cy="1804975"/>
          </a:xfrm>
          <a:prstGeom prst="rect">
            <a:avLst/>
          </a:prstGeom>
          <a:noFill/>
          <a:ln>
            <a:noFill/>
          </a:ln>
        </p:spPr>
      </p:pic>
      <p:sp>
        <p:nvSpPr>
          <p:cNvPr id="559" name="Google Shape;559;p87"/>
          <p:cNvSpPr txBox="1"/>
          <p:nvPr/>
        </p:nvSpPr>
        <p:spPr>
          <a:xfrm rot="-1521292">
            <a:off x="11382330" y="3961427"/>
            <a:ext cx="1035441" cy="3433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5" name="Google Shape;565;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Check this </a:t>
            </a:r>
            <a:r>
              <a:rPr lang="en" u="sng">
                <a:solidFill>
                  <a:schemeClr val="hlink"/>
                </a:solidFill>
                <a:hlinkClick r:id="rId3"/>
              </a:rPr>
              <a:t>https://huggingface.co/docs/transformers/model_doc/detr</a:t>
            </a:r>
            <a:endParaRPr/>
          </a:p>
          <a:p>
            <a:pPr indent="0" lvl="0" marL="0" rtl="0" algn="l">
              <a:spcBef>
                <a:spcPts val="1200"/>
              </a:spcBef>
              <a:spcAft>
                <a:spcPts val="12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QnA</a:t>
            </a:r>
            <a:endParaRPr/>
          </a:p>
        </p:txBody>
      </p:sp>
      <p:sp>
        <p:nvSpPr>
          <p:cNvPr id="571" name="Google Shape;571;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is Single Stage vs Two(multi stage detectors)?</a:t>
            </a:r>
            <a:endParaRPr/>
          </a:p>
        </p:txBody>
      </p:sp>
      <p:sp>
        <p:nvSpPr>
          <p:cNvPr id="572" name="Google Shape;572;p89"/>
          <p:cNvSpPr txBox="1"/>
          <p:nvPr/>
        </p:nvSpPr>
        <p:spPr>
          <a:xfrm>
            <a:off x="2128300" y="1966000"/>
            <a:ext cx="4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OpenCV based object detection Notebook is missing</a:t>
            </a:r>
            <a:endParaRPr>
              <a:solidFill>
                <a:srgbClr val="FF0000"/>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 (You Look Only Once)</a:t>
            </a:r>
            <a:endParaRPr/>
          </a:p>
        </p:txBody>
      </p:sp>
      <p:sp>
        <p:nvSpPr>
          <p:cNvPr id="578" name="Google Shape;578;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 only look once (YOLO) is a state-of-the-art, real-time object detection system</a:t>
            </a:r>
            <a:endParaRPr/>
          </a:p>
        </p:txBody>
      </p:sp>
      <p:pic>
        <p:nvPicPr>
          <p:cNvPr id="579" name="Google Shape;579;p90"/>
          <p:cNvPicPr preferRelativeResize="0"/>
          <p:nvPr/>
        </p:nvPicPr>
        <p:blipFill>
          <a:blip r:embed="rId3">
            <a:alphaModFix/>
          </a:blip>
          <a:stretch>
            <a:fillRect/>
          </a:stretch>
        </p:blipFill>
        <p:spPr>
          <a:xfrm>
            <a:off x="1746750" y="1828125"/>
            <a:ext cx="5540225" cy="312402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5" name="Google Shape;585;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Object detection algorithms are broadly classified into </a:t>
            </a:r>
            <a:r>
              <a:rPr lang="en">
                <a:solidFill>
                  <a:srgbClr val="FF0000"/>
                </a:solidFill>
              </a:rPr>
              <a:t>two categories based on how many times the same input image is passed through a network.</a:t>
            </a:r>
            <a:endParaRPr>
              <a:solidFill>
                <a:srgbClr val="FF0000"/>
              </a:solidFill>
            </a:endParaRPr>
          </a:p>
          <a:p>
            <a:pPr indent="0" lvl="0" marL="0" rtl="0" algn="l">
              <a:spcBef>
                <a:spcPts val="1200"/>
              </a:spcBef>
              <a:spcAft>
                <a:spcPts val="0"/>
              </a:spcAft>
              <a:buClr>
                <a:schemeClr val="dk1"/>
              </a:buClr>
              <a:buSzPct val="61111"/>
              <a:buFont typeface="Arial"/>
              <a:buNone/>
            </a:pPr>
            <a:r>
              <a:rPr b="1" lang="en"/>
              <a:t>Single-shot object detection</a:t>
            </a:r>
            <a:endParaRPr b="1"/>
          </a:p>
          <a:p>
            <a:pPr indent="0" lvl="0" marL="0" rtl="0" algn="l">
              <a:spcBef>
                <a:spcPts val="1200"/>
              </a:spcBef>
              <a:spcAft>
                <a:spcPts val="0"/>
              </a:spcAft>
              <a:buClr>
                <a:schemeClr val="dk1"/>
              </a:buClr>
              <a:buSzPct val="61111"/>
              <a:buFont typeface="Arial"/>
              <a:buNone/>
            </a:pPr>
            <a:r>
              <a:rPr lang="en"/>
              <a:t>Single-shot object detection uses a </a:t>
            </a:r>
            <a:r>
              <a:rPr lang="en">
                <a:solidFill>
                  <a:srgbClr val="FF0000"/>
                </a:solidFill>
              </a:rPr>
              <a:t>single pass of the input image to make predictions</a:t>
            </a:r>
            <a:r>
              <a:rPr lang="en"/>
              <a:t> about the presence and location of objects in the image. It processes an entire image in a single pass, making them </a:t>
            </a:r>
            <a:r>
              <a:rPr lang="en">
                <a:solidFill>
                  <a:srgbClr val="FF0000"/>
                </a:solidFill>
              </a:rPr>
              <a:t>computationally efficient.</a:t>
            </a:r>
            <a:endParaRPr>
              <a:solidFill>
                <a:srgbClr val="FF0000"/>
              </a:solidFill>
            </a:endParaRPr>
          </a:p>
          <a:p>
            <a:pPr indent="0" lvl="0" marL="0" rtl="0" algn="l">
              <a:spcBef>
                <a:spcPts val="1200"/>
              </a:spcBef>
              <a:spcAft>
                <a:spcPts val="0"/>
              </a:spcAft>
              <a:buClr>
                <a:schemeClr val="dk1"/>
              </a:buClr>
              <a:buSzPct val="61111"/>
              <a:buFont typeface="Arial"/>
              <a:buNone/>
            </a:pPr>
            <a:r>
              <a:rPr lang="en"/>
              <a:t>However, single-shot object detection is generally less accurate than other methods, and it’s less effective in detecting small objects. Such algorithms can be used to detect objects in real time in resource-constrained environments.</a:t>
            </a:r>
            <a:endParaRPr/>
          </a:p>
          <a:p>
            <a:pPr indent="0" lvl="0" marL="0" rtl="0" algn="l">
              <a:spcBef>
                <a:spcPts val="1200"/>
              </a:spcBef>
              <a:spcAft>
                <a:spcPts val="0"/>
              </a:spcAft>
              <a:buClr>
                <a:schemeClr val="dk1"/>
              </a:buClr>
              <a:buSzPct val="61111"/>
              <a:buFont typeface="Arial"/>
              <a:buNone/>
            </a:pPr>
            <a:r>
              <a:rPr lang="en">
                <a:solidFill>
                  <a:srgbClr val="FF0000"/>
                </a:solidFill>
              </a:rPr>
              <a:t>YOLO is a single-shot detector</a:t>
            </a:r>
            <a:r>
              <a:rPr lang="en"/>
              <a:t> that uses a fully convolutional neural network (CNN) to process an image. We will dive deeper into the YOLO model in the next section.</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Models used for Object Detection</a:t>
            </a:r>
            <a:endParaRPr/>
          </a:p>
        </p:txBody>
      </p:sp>
      <p:sp>
        <p:nvSpPr>
          <p:cNvPr id="104" name="Google Shape;104;p20"/>
          <p:cNvSpPr txBox="1"/>
          <p:nvPr>
            <p:ph idx="1" type="body"/>
          </p:nvPr>
        </p:nvSpPr>
        <p:spPr>
          <a:xfrm>
            <a:off x="342875" y="1318200"/>
            <a:ext cx="8520600" cy="382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b="1" lang="en" sz="1050"/>
              <a:t>NAS (Neural Architecture Search)</a:t>
            </a:r>
            <a:r>
              <a:rPr lang="en" sz="1050"/>
              <a:t>: NAS-based object detection models use automated methods to search for optimal neural network architectures, resulting in highly efficient models.</a:t>
            </a:r>
            <a:endParaRPr sz="1050"/>
          </a:p>
          <a:p>
            <a:pPr indent="0" lvl="0" marL="0" rtl="0" algn="l">
              <a:lnSpc>
                <a:spcPct val="95000"/>
              </a:lnSpc>
              <a:spcBef>
                <a:spcPts val="1200"/>
              </a:spcBef>
              <a:spcAft>
                <a:spcPts val="0"/>
              </a:spcAft>
              <a:buClr>
                <a:schemeClr val="dk1"/>
              </a:buClr>
              <a:buSzPts val="275"/>
              <a:buFont typeface="Arial"/>
              <a:buNone/>
            </a:pPr>
            <a:r>
              <a:rPr b="1" lang="en" sz="1050"/>
              <a:t>Transformers</a:t>
            </a:r>
            <a:r>
              <a:rPr lang="en" sz="1050"/>
              <a:t>: Transformers, originally developed for natural language processing, have been adapted for computer vision tasks, including object detection. Models like DETR (Data Efficient Transformer) and ViT (Vision Transformer) have shown promise in this domain.</a:t>
            </a:r>
            <a:endParaRPr sz="1050"/>
          </a:p>
          <a:p>
            <a:pPr indent="0" lvl="0" marL="0" rtl="0" algn="l">
              <a:lnSpc>
                <a:spcPct val="95000"/>
              </a:lnSpc>
              <a:spcBef>
                <a:spcPts val="1200"/>
              </a:spcBef>
              <a:spcAft>
                <a:spcPts val="0"/>
              </a:spcAft>
              <a:buClr>
                <a:schemeClr val="dk1"/>
              </a:buClr>
              <a:buSzPts val="275"/>
              <a:buFont typeface="Arial"/>
              <a:buNone/>
            </a:pPr>
            <a:r>
              <a:rPr b="1" lang="en" sz="1050"/>
              <a:t>VGG</a:t>
            </a:r>
            <a:r>
              <a:rPr lang="en" sz="1050"/>
              <a:t>: While initially designed for </a:t>
            </a:r>
            <a:r>
              <a:rPr lang="en" sz="1050">
                <a:solidFill>
                  <a:srgbClr val="FF0000"/>
                </a:solidFill>
              </a:rPr>
              <a:t>image classification</a:t>
            </a:r>
            <a:r>
              <a:rPr lang="en" sz="1050"/>
              <a:t>, VGG architectures can be adapted for object detection tasks, particularly in combination with region proposal networks (RPNs).  </a:t>
            </a:r>
            <a:endParaRPr sz="1050">
              <a:solidFill>
                <a:srgbClr val="FF0000"/>
              </a:solidFill>
            </a:endParaRPr>
          </a:p>
          <a:p>
            <a:pPr indent="0" lvl="0" marL="0" rtl="0" algn="l">
              <a:lnSpc>
                <a:spcPct val="95000"/>
              </a:lnSpc>
              <a:spcBef>
                <a:spcPts val="1200"/>
              </a:spcBef>
              <a:spcAft>
                <a:spcPts val="0"/>
              </a:spcAft>
              <a:buClr>
                <a:schemeClr val="dk1"/>
              </a:buClr>
              <a:buSzPts val="275"/>
              <a:buFont typeface="Arial"/>
              <a:buNone/>
            </a:pPr>
            <a:r>
              <a:rPr b="1" lang="en" sz="1050"/>
              <a:t>ResNet</a:t>
            </a:r>
            <a:r>
              <a:rPr lang="en" sz="1050"/>
              <a:t>: Residual networks are popular for their deep architecture and ability to be used as a backbone in object detection models. They help extract feature representations from images.</a:t>
            </a:r>
            <a:endParaRPr sz="1050"/>
          </a:p>
          <a:p>
            <a:pPr indent="0" lvl="0" marL="0" rtl="0" algn="l">
              <a:lnSpc>
                <a:spcPct val="95000"/>
              </a:lnSpc>
              <a:spcBef>
                <a:spcPts val="1200"/>
              </a:spcBef>
              <a:spcAft>
                <a:spcPts val="1200"/>
              </a:spcAft>
              <a:buClr>
                <a:schemeClr val="dk1"/>
              </a:buClr>
              <a:buSzPts val="275"/>
              <a:buFont typeface="Arial"/>
              <a:buNone/>
            </a:pPr>
            <a:r>
              <a:rPr b="1" lang="en" sz="1050"/>
              <a:t>Basic CNN Models</a:t>
            </a:r>
            <a:r>
              <a:rPr lang="en" sz="1050"/>
              <a:t>: Traditional convolutional neural networks (CNNs) can serve as the foundation for object detection tasks when combined with region-based or anchor-based methods.</a:t>
            </a:r>
            <a:endParaRPr sz="1050"/>
          </a:p>
        </p:txBody>
      </p:sp>
      <p:sp>
        <p:nvSpPr>
          <p:cNvPr id="105" name="Google Shape;105;p20"/>
          <p:cNvSpPr txBox="1"/>
          <p:nvPr/>
        </p:nvSpPr>
        <p:spPr>
          <a:xfrm>
            <a:off x="487575" y="4307850"/>
            <a:ext cx="766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1" name="Google Shape;591;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b="1" lang="en"/>
              <a:t>Two-shot object detection</a:t>
            </a:r>
            <a:endParaRPr b="1"/>
          </a:p>
          <a:p>
            <a:pPr indent="0" lvl="0" marL="0" rtl="0" algn="l">
              <a:spcBef>
                <a:spcPts val="1200"/>
              </a:spcBef>
              <a:spcAft>
                <a:spcPts val="0"/>
              </a:spcAft>
              <a:buClr>
                <a:schemeClr val="dk1"/>
              </a:buClr>
              <a:buSzPct val="61111"/>
              <a:buFont typeface="Arial"/>
              <a:buNone/>
            </a:pPr>
            <a:r>
              <a:rPr lang="en"/>
              <a:t>Two-shot object detection uses </a:t>
            </a:r>
            <a:r>
              <a:rPr lang="en">
                <a:solidFill>
                  <a:srgbClr val="FF0000"/>
                </a:solidFill>
              </a:rPr>
              <a:t>two passes of the input image to make predictions</a:t>
            </a:r>
            <a:r>
              <a:rPr lang="en"/>
              <a:t> about the presence and location of objects. The first pass is used to generate a set of proposals or potential object locations, and the second pass is used to refine these proposals and make final predictions. This approach is more accurate than single-shot object detection but is also more computationally expensive.</a:t>
            </a:r>
            <a:endParaRPr/>
          </a:p>
          <a:p>
            <a:pPr indent="0" lvl="0" marL="0" rtl="0" algn="l">
              <a:spcBef>
                <a:spcPts val="1200"/>
              </a:spcBef>
              <a:spcAft>
                <a:spcPts val="0"/>
              </a:spcAft>
              <a:buClr>
                <a:schemeClr val="dk1"/>
              </a:buClr>
              <a:buSzPct val="61111"/>
              <a:buFont typeface="Arial"/>
              <a:buNone/>
            </a:pPr>
            <a:r>
              <a:rPr lang="en"/>
              <a:t>Overall, the choice between single-shot and two-shot object detection depends on the specific requirements and constraints of the application.</a:t>
            </a:r>
            <a:endParaRPr/>
          </a:p>
          <a:p>
            <a:pPr indent="0" lvl="0" marL="0" rtl="0" algn="l">
              <a:spcBef>
                <a:spcPts val="1200"/>
              </a:spcBef>
              <a:spcAft>
                <a:spcPts val="0"/>
              </a:spcAft>
              <a:buClr>
                <a:schemeClr val="dk1"/>
              </a:buClr>
              <a:buSzPct val="61111"/>
              <a:buFont typeface="Arial"/>
              <a:buNone/>
            </a:pPr>
            <a:r>
              <a:rPr lang="en"/>
              <a:t>Generally, single-shot object detection is better suited for real-time applications, while two-shot object detection is better for applications where accuracy is more important.</a:t>
            </a:r>
            <a:endParaRPr/>
          </a:p>
          <a:p>
            <a:pPr indent="0" lvl="0" marL="0" rtl="0" algn="l">
              <a:spcBef>
                <a:spcPts val="1200"/>
              </a:spcBef>
              <a:spcAft>
                <a:spcPts val="12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7" name="Google Shape;597;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8" name="Google Shape;598;p93"/>
          <p:cNvPicPr preferRelativeResize="0"/>
          <p:nvPr/>
        </p:nvPicPr>
        <p:blipFill>
          <a:blip r:embed="rId3">
            <a:alphaModFix/>
          </a:blip>
          <a:stretch>
            <a:fillRect/>
          </a:stretch>
        </p:blipFill>
        <p:spPr>
          <a:xfrm>
            <a:off x="2144385" y="559525"/>
            <a:ext cx="4592418" cy="41257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4"/>
          <p:cNvSpPr txBox="1"/>
          <p:nvPr>
            <p:ph idx="1" type="body"/>
          </p:nvPr>
        </p:nvSpPr>
        <p:spPr>
          <a:xfrm>
            <a:off x="58525" y="49525"/>
            <a:ext cx="8981400" cy="501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4" name="Google Shape;604;p94"/>
          <p:cNvPicPr preferRelativeResize="0"/>
          <p:nvPr/>
        </p:nvPicPr>
        <p:blipFill rotWithShape="1">
          <a:blip r:embed="rId3">
            <a:alphaModFix/>
          </a:blip>
          <a:srcRect b="0" l="-4199" r="0" t="-4199"/>
          <a:stretch/>
        </p:blipFill>
        <p:spPr>
          <a:xfrm>
            <a:off x="1217776" y="211263"/>
            <a:ext cx="6146974" cy="48578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0" name="Google Shape;610;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YOLO (You Only Look Once) is a single-shot object detection algorithm. This means that it can detect objects in an image in a single pass, without the need for any region proposal or refinement steps. This makes YOLO very fast and efficient, making it well-suited for real-time applications.</a:t>
            </a:r>
            <a:endParaRPr/>
          </a:p>
          <a:p>
            <a:pPr indent="0" lvl="0" marL="0" rtl="0" algn="l">
              <a:spcBef>
                <a:spcPts val="1200"/>
              </a:spcBef>
              <a:spcAft>
                <a:spcPts val="1200"/>
              </a:spcAft>
              <a:buNone/>
            </a:pPr>
            <a:r>
              <a:rPr lang="en"/>
              <a:t>YOLO first divides the</a:t>
            </a:r>
            <a:r>
              <a:rPr lang="en">
                <a:solidFill>
                  <a:srgbClr val="FF0000"/>
                </a:solidFill>
              </a:rPr>
              <a:t> input image into a grid of cells</a:t>
            </a:r>
            <a:r>
              <a:rPr lang="en"/>
              <a:t>. For each cell, YOLO </a:t>
            </a:r>
            <a:r>
              <a:rPr lang="en">
                <a:solidFill>
                  <a:srgbClr val="FF0000"/>
                </a:solidFill>
              </a:rPr>
              <a:t>predicts a set of bounding boxes, each with a confidence score</a:t>
            </a:r>
            <a:r>
              <a:rPr lang="en"/>
              <a:t>. The confidence score indicates how likely it is that the bounding box contains an object. YOLO also </a:t>
            </a:r>
            <a:r>
              <a:rPr lang="en">
                <a:solidFill>
                  <a:srgbClr val="FF0000"/>
                </a:solidFill>
              </a:rPr>
              <a:t>predicts a class probability for each bounding box</a:t>
            </a:r>
            <a:r>
              <a:rPr lang="en"/>
              <a:t>, which indicates the likelihood that the bounding box contains a particular object class.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16" name="Google Shape;616;p96"/>
          <p:cNvSpPr txBox="1"/>
          <p:nvPr>
            <p:ph idx="1" type="body"/>
          </p:nvPr>
        </p:nvSpPr>
        <p:spPr>
          <a:xfrm>
            <a:off x="311700" y="1152475"/>
            <a:ext cx="8520600" cy="3849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t>Traditionally, object detection algorithms have used a two-stage approach. In the first stage, the algorithm proposes a set of regions of interest (ROIs) that may contain objects. In the second stage, the algorithm classifies the ROIs and refines the bounding boxes.</a:t>
            </a:r>
            <a:endParaRPr/>
          </a:p>
          <a:p>
            <a:pPr indent="0" lvl="0" marL="0" rtl="0" algn="l">
              <a:spcBef>
                <a:spcPts val="1200"/>
              </a:spcBef>
              <a:spcAft>
                <a:spcPts val="0"/>
              </a:spcAft>
              <a:buClr>
                <a:schemeClr val="dk1"/>
              </a:buClr>
              <a:buSzPct val="61111"/>
              <a:buFont typeface="Arial"/>
              <a:buNone/>
            </a:pPr>
            <a:r>
              <a:rPr lang="en"/>
              <a:t>YOLO differs from this two-stage approach in several ways:</a:t>
            </a:r>
            <a:endParaRPr/>
          </a:p>
          <a:p>
            <a:pPr indent="0" lvl="0" marL="0" rtl="0" algn="l">
              <a:spcBef>
                <a:spcPts val="1200"/>
              </a:spcBef>
              <a:spcAft>
                <a:spcPts val="0"/>
              </a:spcAft>
              <a:buClr>
                <a:schemeClr val="dk1"/>
              </a:buClr>
              <a:buSzPct val="61111"/>
              <a:buFont typeface="Arial"/>
              <a:buNone/>
            </a:pPr>
            <a:r>
              <a:rPr lang="en"/>
              <a:t>YOLO predicts bounding boxes directly from the input image, without the need for any region proposal step. This makes YOLO much faster than traditional object detection algorithms.</a:t>
            </a:r>
            <a:endParaRPr/>
          </a:p>
          <a:p>
            <a:pPr indent="0" lvl="0" marL="0" rtl="0" algn="l">
              <a:spcBef>
                <a:spcPts val="1200"/>
              </a:spcBef>
              <a:spcAft>
                <a:spcPts val="0"/>
              </a:spcAft>
              <a:buClr>
                <a:schemeClr val="dk1"/>
              </a:buClr>
              <a:buSzPct val="61111"/>
              <a:buFont typeface="Arial"/>
              <a:buNone/>
            </a:pPr>
            <a:r>
              <a:rPr lang="en"/>
              <a:t>YOLO predicts multiple bounding boxes for each cell in the grid. This allows YOLO to handle objects of different sizes and shapes more effectively.</a:t>
            </a:r>
            <a:endParaRPr/>
          </a:p>
          <a:p>
            <a:pPr indent="0" lvl="0" marL="0" rtl="0" algn="l">
              <a:spcBef>
                <a:spcPts val="1200"/>
              </a:spcBef>
              <a:spcAft>
                <a:spcPts val="1200"/>
              </a:spcAft>
              <a:buNone/>
            </a:pPr>
            <a:r>
              <a:rPr lang="en"/>
              <a:t>YOLO predicts class probabilities for each bounding box. This allows YOLO to classify objects more accurately than traditional object detection algorithms.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22" name="Google Shape;622;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architecture of the CNN model that forms the backbone of YOLO is shown below.</a:t>
            </a:r>
            <a:endParaRPr/>
          </a:p>
        </p:txBody>
      </p:sp>
      <p:pic>
        <p:nvPicPr>
          <p:cNvPr id="623" name="Google Shape;623;p97"/>
          <p:cNvPicPr preferRelativeResize="0"/>
          <p:nvPr/>
        </p:nvPicPr>
        <p:blipFill>
          <a:blip r:embed="rId3">
            <a:alphaModFix/>
          </a:blip>
          <a:stretch>
            <a:fillRect/>
          </a:stretch>
        </p:blipFill>
        <p:spPr>
          <a:xfrm>
            <a:off x="1339325" y="1962852"/>
            <a:ext cx="7128501" cy="3015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Yolo Works?</a:t>
            </a:r>
            <a:endParaRPr/>
          </a:p>
        </p:txBody>
      </p:sp>
      <p:sp>
        <p:nvSpPr>
          <p:cNvPr id="629" name="Google Shape;629;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first 20 convolution layers of the model are pre-trained using ImageNet by plugging in a temporary average pooling and fully connected layer. Then, this pre-trained model is converted to perform detection since previous research showcased that adding convolution and connected layers to a pre-trained network improves performance. YOLO’s final fully connected layer predicts both class probabilities and bounding box coordinates.</a:t>
            </a:r>
            <a:endParaRPr/>
          </a:p>
          <a:p>
            <a:pPr indent="0" lvl="0" marL="0" rtl="0" algn="l">
              <a:spcBef>
                <a:spcPts val="1200"/>
              </a:spcBef>
              <a:spcAft>
                <a:spcPts val="1200"/>
              </a:spcAft>
              <a:buNone/>
            </a:pPr>
            <a:r>
              <a:rPr lang="en"/>
              <a:t>YOLO divides an input image into an S × S grid. If the center of an object falls into a grid cell, that grid cell is responsible for detecting that object. Each grid cell predicts B bounding boxes and confidence scores for those boxes. These confidence scores reflect how confident the model is that the box contains an object and how accurate it thinks the predicted box is.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9"/>
          <p:cNvSpPr txBox="1"/>
          <p:nvPr>
            <p:ph idx="1" type="body"/>
          </p:nvPr>
        </p:nvSpPr>
        <p:spPr>
          <a:xfrm>
            <a:off x="47275" y="83275"/>
            <a:ext cx="9003900" cy="4986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YOLO predicts</a:t>
            </a:r>
            <a:r>
              <a:rPr lang="en">
                <a:solidFill>
                  <a:srgbClr val="FF0000"/>
                </a:solidFill>
              </a:rPr>
              <a:t> multiple bounding boxes per grid cell</a:t>
            </a:r>
            <a:r>
              <a:rPr lang="en"/>
              <a:t>. At training time, </a:t>
            </a:r>
            <a:r>
              <a:rPr lang="en">
                <a:solidFill>
                  <a:srgbClr val="FF0000"/>
                </a:solidFill>
              </a:rPr>
              <a:t>we only want one</a:t>
            </a:r>
            <a:r>
              <a:rPr lang="en"/>
              <a:t> bounding box predictor to be responsible for each object. YOLO assigns one predictor to be “responsible” for predicting an object based on which </a:t>
            </a:r>
            <a:r>
              <a:rPr lang="en">
                <a:solidFill>
                  <a:srgbClr val="FF0000"/>
                </a:solidFill>
              </a:rPr>
              <a:t>prediction has the highest current IOU with the ground truth</a:t>
            </a:r>
            <a:r>
              <a:rPr lang="en"/>
              <a:t>. This leads to specialization between the bounding box predictors. Each predictor gets better at forecasting certain sizes, aspect ratios, or classes of objects, improving the overall recall score.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One key technique used in the YOLO models is non-maximum suppression (NMS). NMS is a post-processing step that is used to improve the accuracy and efficiency of object detection. In object detection, it is common for multiple bounding boxes to be generated for a single object in an image. These bounding boxes may overlap or be located at different positions, but they all represent the same object. NMS is used to identify and remove redundant or incorrect bounding boxes and to output a single bounding box for each object in the image.</a:t>
            </a:r>
            <a:endParaRPr/>
          </a:p>
          <a:p>
            <a:pPr indent="0" lvl="0" marL="0" rtl="0" algn="l">
              <a:spcBef>
                <a:spcPts val="1200"/>
              </a:spcBef>
              <a:spcAft>
                <a:spcPts val="12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0"/>
          <p:cNvSpPr txBox="1"/>
          <p:nvPr>
            <p:ph type="title"/>
          </p:nvPr>
        </p:nvSpPr>
        <p:spPr>
          <a:xfrm>
            <a:off x="131625" y="62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Yolov8</a:t>
            </a:r>
            <a:endParaRPr/>
          </a:p>
        </p:txBody>
      </p:sp>
      <p:pic>
        <p:nvPicPr>
          <p:cNvPr id="640" name="Google Shape;640;p100"/>
          <p:cNvPicPr preferRelativeResize="0"/>
          <p:nvPr/>
        </p:nvPicPr>
        <p:blipFill>
          <a:blip r:embed="rId3">
            <a:alphaModFix/>
          </a:blip>
          <a:stretch>
            <a:fillRect/>
          </a:stretch>
        </p:blipFill>
        <p:spPr>
          <a:xfrm>
            <a:off x="1935703" y="0"/>
            <a:ext cx="4912445" cy="51435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6" name="Google Shape;646;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7" name="Google Shape;647;p101"/>
          <p:cNvPicPr preferRelativeResize="0"/>
          <p:nvPr/>
        </p:nvPicPr>
        <p:blipFill>
          <a:blip r:embed="rId3">
            <a:alphaModFix/>
          </a:blip>
          <a:stretch>
            <a:fillRect/>
          </a:stretch>
        </p:blipFill>
        <p:spPr>
          <a:xfrm>
            <a:off x="707675" y="1700350"/>
            <a:ext cx="6841351" cy="203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Region Based Methods</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Clr>
                <a:schemeClr val="dk1"/>
              </a:buClr>
              <a:buSzPct val="61111"/>
              <a:buFont typeface="Arial"/>
              <a:buNone/>
            </a:pPr>
            <a:r>
              <a:rPr lang="en"/>
              <a:t>Region-based methods are also referred to as </a:t>
            </a:r>
            <a:r>
              <a:rPr lang="en">
                <a:solidFill>
                  <a:srgbClr val="FF0000"/>
                </a:solidFill>
              </a:rPr>
              <a:t>two-stage detection methods</a:t>
            </a:r>
            <a:r>
              <a:rPr lang="en"/>
              <a:t>. They involve a</a:t>
            </a:r>
            <a:r>
              <a:rPr b="1" lang="en"/>
              <a:t> two-step process</a:t>
            </a:r>
            <a:r>
              <a:rPr lang="en"/>
              <a:t> to detect and classify objects: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b="1" lang="en"/>
              <a:t>Region Proposal:</a:t>
            </a:r>
            <a:r>
              <a:rPr lang="en"/>
              <a:t> In the first step, these methods </a:t>
            </a:r>
            <a:r>
              <a:rPr lang="en">
                <a:solidFill>
                  <a:srgbClr val="FF0000"/>
                </a:solidFill>
              </a:rPr>
              <a:t>generate a set of region proposals</a:t>
            </a:r>
            <a:r>
              <a:rPr lang="en"/>
              <a:t> or candidate bounding boxes that are </a:t>
            </a:r>
            <a:r>
              <a:rPr lang="en">
                <a:solidFill>
                  <a:srgbClr val="FF0000"/>
                </a:solidFill>
              </a:rPr>
              <a:t>likely to contain objects</a:t>
            </a:r>
            <a:r>
              <a:rPr lang="en"/>
              <a:t>. These proposals are selected based on certain characteristics, such as the likelihood of containing an object or predefined anchors (bounding boxes of various sizes and aspect ratios).</a:t>
            </a:r>
            <a:endParaRPr/>
          </a:p>
          <a:p>
            <a:pPr indent="0" lvl="0" marL="0" rtl="0" algn="l">
              <a:spcBef>
                <a:spcPts val="1200"/>
              </a:spcBef>
              <a:spcAft>
                <a:spcPts val="0"/>
              </a:spcAft>
              <a:buClr>
                <a:schemeClr val="dk1"/>
              </a:buClr>
              <a:buSzPct val="61111"/>
              <a:buFont typeface="Arial"/>
              <a:buNone/>
            </a:pPr>
            <a:r>
              <a:rPr b="1" lang="en"/>
              <a:t>Object Classification and Refinement: </a:t>
            </a:r>
            <a:r>
              <a:rPr lang="en"/>
              <a:t>In the second step, the CNN is used to </a:t>
            </a:r>
            <a:r>
              <a:rPr lang="en">
                <a:solidFill>
                  <a:srgbClr val="FF0000"/>
                </a:solidFill>
              </a:rPr>
              <a:t>classify the objects within the proposed regions.</a:t>
            </a:r>
            <a:r>
              <a:rPr lang="en"/>
              <a:t> The CNN is fine-tuned to recognize object categories and to refine the bounding box coordinates for precise object localization. This refinement is often done through techniques like bounding box regression.</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rPr lang="en"/>
              <a:t>A popular example of a region-based method is the </a:t>
            </a:r>
            <a:r>
              <a:rPr lang="en">
                <a:solidFill>
                  <a:srgbClr val="FF0000"/>
                </a:solidFill>
              </a:rPr>
              <a:t>Faster R-CNN</a:t>
            </a:r>
            <a:r>
              <a:rPr lang="en"/>
              <a:t>, which combines region proposal networks (RPNs) and object detection networks to achieve high accuracy in object detection tasks.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2"/>
          <p:cNvSpPr txBox="1"/>
          <p:nvPr>
            <p:ph type="title"/>
          </p:nvPr>
        </p:nvSpPr>
        <p:spPr>
          <a:xfrm>
            <a:off x="176650" y="15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 used in yolov8</a:t>
            </a:r>
            <a:endParaRPr/>
          </a:p>
        </p:txBody>
      </p:sp>
      <p:sp>
        <p:nvSpPr>
          <p:cNvPr id="653" name="Google Shape;653;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4" name="Google Shape;654;p102"/>
          <p:cNvPicPr preferRelativeResize="0"/>
          <p:nvPr/>
        </p:nvPicPr>
        <p:blipFill>
          <a:blip r:embed="rId3">
            <a:alphaModFix/>
          </a:blip>
          <a:stretch>
            <a:fillRect/>
          </a:stretch>
        </p:blipFill>
        <p:spPr>
          <a:xfrm>
            <a:off x="229475" y="725104"/>
            <a:ext cx="8520599" cy="408027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 in Yolo</a:t>
            </a:r>
            <a:endParaRPr/>
          </a:p>
        </p:txBody>
      </p:sp>
      <p:sp>
        <p:nvSpPr>
          <p:cNvPr id="660" name="Google Shape;660;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b="1" lang="en"/>
              <a:t>Bounding Box Loss:</a:t>
            </a:r>
            <a:endParaRPr b="1"/>
          </a:p>
          <a:p>
            <a:pPr indent="0" lvl="0" marL="0" rtl="0" algn="l">
              <a:spcBef>
                <a:spcPts val="1200"/>
              </a:spcBef>
              <a:spcAft>
                <a:spcPts val="0"/>
              </a:spcAft>
              <a:buClr>
                <a:schemeClr val="dk1"/>
              </a:buClr>
              <a:buSzPct val="61111"/>
              <a:buFont typeface="Arial"/>
              <a:buNone/>
            </a:pPr>
            <a:r>
              <a:rPr lang="en"/>
              <a:t>Bounding Box Loss measures the</a:t>
            </a:r>
            <a:r>
              <a:rPr lang="en">
                <a:solidFill>
                  <a:srgbClr val="FF0000"/>
                </a:solidFill>
              </a:rPr>
              <a:t> error between the predicted bounding box's geometry (coordinates) and the ground truth bounding box's geometry</a:t>
            </a:r>
            <a:r>
              <a:rPr lang="en"/>
              <a:t>. YOLOv8 predicts the coordinates of the bounding boxes for detected objects. The loss function used for bounding box regression typically includes components for both the box's location (center coordinates) and size (width and height).</a:t>
            </a:r>
            <a:endParaRPr/>
          </a:p>
          <a:p>
            <a:pPr indent="0" lvl="0" marL="0" rtl="0" algn="l">
              <a:spcBef>
                <a:spcPts val="1200"/>
              </a:spcBef>
              <a:spcAft>
                <a:spcPts val="0"/>
              </a:spcAft>
              <a:buClr>
                <a:schemeClr val="dk1"/>
              </a:buClr>
              <a:buSzPct val="61111"/>
              <a:buFont typeface="Arial"/>
              <a:buNone/>
            </a:pPr>
            <a:r>
              <a:rPr lang="en"/>
              <a:t>Location Loss: This part of the loss measures</a:t>
            </a:r>
            <a:r>
              <a:rPr lang="en">
                <a:solidFill>
                  <a:srgbClr val="FF0000"/>
                </a:solidFill>
              </a:rPr>
              <a:t> how well the model predicts the center (x, y) coordinates of the bounding box</a:t>
            </a:r>
            <a:r>
              <a:rPr lang="en"/>
              <a:t>. It is often calculated using </a:t>
            </a:r>
            <a:r>
              <a:rPr lang="en">
                <a:solidFill>
                  <a:srgbClr val="FF0000"/>
                </a:solidFill>
              </a:rPr>
              <a:t>metrics like mean squared error (MSE) or smooth L1 loss.</a:t>
            </a:r>
            <a:endParaRPr>
              <a:solidFill>
                <a:srgbClr val="FF0000"/>
              </a:solidFill>
            </a:endParaRPr>
          </a:p>
          <a:p>
            <a:pPr indent="0" lvl="0" marL="0" rtl="0" algn="l">
              <a:spcBef>
                <a:spcPts val="1200"/>
              </a:spcBef>
              <a:spcAft>
                <a:spcPts val="1200"/>
              </a:spcAft>
              <a:buClr>
                <a:schemeClr val="dk1"/>
              </a:buClr>
              <a:buSzPct val="61111"/>
              <a:buFont typeface="Arial"/>
              <a:buNone/>
            </a:pPr>
            <a:r>
              <a:rPr lang="en"/>
              <a:t>Size Loss: This part of the loss evaluates the accuracy of the </a:t>
            </a:r>
            <a:r>
              <a:rPr lang="en">
                <a:solidFill>
                  <a:srgbClr val="FF0000"/>
                </a:solidFill>
              </a:rPr>
              <a:t>model's predictions for the width and height of the bounding box</a:t>
            </a:r>
            <a:r>
              <a:rPr lang="en"/>
              <a:t>. Like the location loss, it is usually calculated using MSE or smooth L1 loss.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6" name="Google Shape;666;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b="1" lang="en"/>
              <a:t>Objectness Loss:</a:t>
            </a:r>
            <a:endParaRPr b="1"/>
          </a:p>
          <a:p>
            <a:pPr indent="0" lvl="0" marL="0" rtl="0" algn="l">
              <a:spcBef>
                <a:spcPts val="1200"/>
              </a:spcBef>
              <a:spcAft>
                <a:spcPts val="0"/>
              </a:spcAft>
              <a:buClr>
                <a:schemeClr val="dk1"/>
              </a:buClr>
              <a:buSzPts val="1100"/>
              <a:buFont typeface="Arial"/>
              <a:buNone/>
            </a:pPr>
            <a:r>
              <a:rPr lang="en"/>
              <a:t>Objectness Loss in YOLOv8 determines how </a:t>
            </a:r>
            <a:r>
              <a:rPr lang="en">
                <a:solidFill>
                  <a:srgbClr val="FF0000"/>
                </a:solidFill>
              </a:rPr>
              <a:t>confident the model is about the presence of an object in a specific bounding box</a:t>
            </a:r>
            <a:r>
              <a:rPr lang="en"/>
              <a:t>. It quantifies </a:t>
            </a:r>
            <a:r>
              <a:rPr lang="en">
                <a:solidFill>
                  <a:srgbClr val="FF0000"/>
                </a:solidFill>
              </a:rPr>
              <a:t>how well the model distinguishes between areas containing objects and those that don't.</a:t>
            </a:r>
            <a:r>
              <a:rPr lang="en"/>
              <a:t> YOLOv8 uses a </a:t>
            </a:r>
            <a:r>
              <a:rPr lang="en">
                <a:solidFill>
                  <a:srgbClr val="FF0000"/>
                </a:solidFill>
              </a:rPr>
              <a:t>logistic regression model to predict the probability of an object being present inside a bounding box.</a:t>
            </a:r>
            <a:endParaRPr>
              <a:solidFill>
                <a:srgbClr val="FF0000"/>
              </a:solidFill>
            </a:endParaRPr>
          </a:p>
          <a:p>
            <a:pPr indent="0" lvl="0" marL="0" rtl="0" algn="l">
              <a:spcBef>
                <a:spcPts val="1200"/>
              </a:spcBef>
              <a:spcAft>
                <a:spcPts val="1200"/>
              </a:spcAft>
              <a:buNone/>
            </a:pPr>
            <a:r>
              <a:rPr lang="en"/>
              <a:t>Confidence Loss: This part of the objectness loss compares the predicted objectness score (probability of an object being present) with the ground truth value. Typically, binary cross-entropy loss is used for this comparison. If there is an object in the ground truth box, the predicted probability should be close to 1, and if there's no object, it should be close to 0.</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2" name="Google Shape;672;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Segmentation Loss:</a:t>
            </a:r>
            <a:endParaRPr b="1"/>
          </a:p>
          <a:p>
            <a:pPr indent="0" lvl="0" marL="0" rtl="0" algn="l">
              <a:spcBef>
                <a:spcPts val="1200"/>
              </a:spcBef>
              <a:spcAft>
                <a:spcPts val="0"/>
              </a:spcAft>
              <a:buClr>
                <a:schemeClr val="dk1"/>
              </a:buClr>
              <a:buSzPts val="1100"/>
              <a:buFont typeface="Arial"/>
              <a:buNone/>
            </a:pPr>
            <a:r>
              <a:rPr lang="en"/>
              <a:t>While YOLOv8 primarily focuses on object detection, it can also incorporate semantic segmentation loss when dealing with tasks that require pixel-wise object labeling, such as instance segmentation.</a:t>
            </a:r>
            <a:endParaRPr/>
          </a:p>
          <a:p>
            <a:pPr indent="0" lvl="0" marL="0" rtl="0" algn="l">
              <a:spcBef>
                <a:spcPts val="1200"/>
              </a:spcBef>
              <a:spcAft>
                <a:spcPts val="1200"/>
              </a:spcAft>
              <a:buNone/>
            </a:pPr>
            <a:r>
              <a:rPr lang="en"/>
              <a:t>Segmentation Loss: This loss quantifies how well the </a:t>
            </a:r>
            <a:r>
              <a:rPr lang="en">
                <a:solidFill>
                  <a:srgbClr val="FF0000"/>
                </a:solidFill>
              </a:rPr>
              <a:t>predicted segmentation map aligns with the ground truth map</a:t>
            </a:r>
            <a:r>
              <a:rPr lang="en"/>
              <a:t>. It measures the similarity between the pixel-wise class predictions made by the model and the true class labels for each pixel in the image. Commonly used loss functions for this purpose include cross-entropy loss for pixel-wise classification.</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8" name="Google Shape;678;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It's worth noting that YOLOv8 may use a combination of these loss components in its total loss function, and the specific formulations and hyperparameters can vary depending on the model's architecture and the dataset being used. The overall goal of these loss components is to guide the model during training to accurately predict object bounding boxes, objectness scores, and, if applicable, segmentation maps for the objects present in the input image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If youre interested to know more about the loss functions , read this article:</a:t>
            </a:r>
            <a:endParaRPr/>
          </a:p>
          <a:p>
            <a:pPr indent="0" lvl="0" marL="0" rtl="0" algn="l">
              <a:spcBef>
                <a:spcPts val="1200"/>
              </a:spcBef>
              <a:spcAft>
                <a:spcPts val="1200"/>
              </a:spcAft>
              <a:buClr>
                <a:schemeClr val="dk1"/>
              </a:buClr>
              <a:buSzPts val="1100"/>
              <a:buFont typeface="Arial"/>
              <a:buNone/>
            </a:pPr>
            <a:r>
              <a:rPr lang="en" u="sng">
                <a:solidFill>
                  <a:schemeClr val="accent5"/>
                </a:solidFill>
                <a:hlinkClick r:id="rId3">
                  <a:extLst>
                    <a:ext uri="{A12FA001-AC4F-418D-AE19-62706E023703}">
                      <ahyp:hlinkClr val="tx"/>
                    </a:ext>
                  </a:extLst>
                </a:hlinkClick>
              </a:rPr>
              <a:t>https://arxiv.org/pdf/2305.09972.pdf</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RT-DETR: The Next Generation of Object Detection</a:t>
            </a:r>
            <a:endParaRPr/>
          </a:p>
        </p:txBody>
      </p:sp>
      <p:sp>
        <p:nvSpPr>
          <p:cNvPr id="684" name="Google Shape;684;p107"/>
          <p:cNvSpPr txBox="1"/>
          <p:nvPr>
            <p:ph idx="1" type="body"/>
          </p:nvPr>
        </p:nvSpPr>
        <p:spPr>
          <a:xfrm>
            <a:off x="311700" y="1152475"/>
            <a:ext cx="8520600" cy="371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RT-DETR (</a:t>
            </a:r>
            <a:r>
              <a:rPr b="1" lang="en" sz="1200"/>
              <a:t>R</a:t>
            </a:r>
            <a:r>
              <a:rPr lang="en" sz="1200"/>
              <a:t>eal-</a:t>
            </a:r>
            <a:r>
              <a:rPr b="1" lang="en" sz="1200"/>
              <a:t>T</a:t>
            </a:r>
            <a:r>
              <a:rPr lang="en" sz="1200"/>
              <a:t>ime </a:t>
            </a:r>
            <a:r>
              <a:rPr b="1" lang="en" sz="1200"/>
              <a:t>DE</a:t>
            </a:r>
            <a:r>
              <a:rPr lang="en" sz="1200"/>
              <a:t>tection </a:t>
            </a:r>
            <a:r>
              <a:rPr b="1" lang="en" sz="1200"/>
              <a:t>TR</a:t>
            </a:r>
            <a:r>
              <a:rPr lang="en" sz="1200"/>
              <a:t>ansformer) is a state-of-the-art object detection model that leverages the power of Vision Transformers (ViTs) to achieve real-time performance while maintaining high accuracy. It is the first real-time end-to-end object detector to outperform YOLO detectors on both speed and accuracy.</a:t>
            </a:r>
            <a:endParaRPr sz="1200"/>
          </a:p>
        </p:txBody>
      </p:sp>
      <p:pic>
        <p:nvPicPr>
          <p:cNvPr id="685" name="Google Shape;685;p107"/>
          <p:cNvPicPr preferRelativeResize="0"/>
          <p:nvPr/>
        </p:nvPicPr>
        <p:blipFill>
          <a:blip r:embed="rId3">
            <a:alphaModFix/>
          </a:blip>
          <a:stretch>
            <a:fillRect/>
          </a:stretch>
        </p:blipFill>
        <p:spPr>
          <a:xfrm>
            <a:off x="385563" y="1892574"/>
            <a:ext cx="8372876" cy="28421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RT-DETR: Architecture Explained</a:t>
            </a:r>
            <a:endParaRPr/>
          </a:p>
        </p:txBody>
      </p:sp>
      <p:sp>
        <p:nvSpPr>
          <p:cNvPr id="691" name="Google Shape;691;p108"/>
          <p:cNvSpPr txBox="1"/>
          <p:nvPr>
            <p:ph idx="1" type="body"/>
          </p:nvPr>
        </p:nvSpPr>
        <p:spPr>
          <a:xfrm>
            <a:off x="311700" y="1152475"/>
            <a:ext cx="8520600" cy="3692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sz="1400"/>
              <a:t>Efficient Hybrid Encoder: </a:t>
            </a:r>
            <a:r>
              <a:rPr lang="en" sz="1400"/>
              <a:t>The efficient hybrid encoder is responsible for extracting multiscale features from the input image. It consists of two modules: an intra-scale feature interaction (AIFI) module and a cross-scale feature-fusion module (CCFM). The AIFI module models intra-scale dependencies in the multiscale features, while the CCFM module fuses multiscale features from different scales.</a:t>
            </a:r>
            <a:endParaRPr sz="1400"/>
          </a:p>
          <a:p>
            <a:pPr indent="-317500" lvl="0" marL="457200" rtl="0" algn="l">
              <a:spcBef>
                <a:spcPts val="0"/>
              </a:spcBef>
              <a:spcAft>
                <a:spcPts val="0"/>
              </a:spcAft>
              <a:buSzPts val="1400"/>
              <a:buChar char="●"/>
            </a:pPr>
            <a:r>
              <a:rPr b="1" lang="en" sz="1400"/>
              <a:t>IoU-aware Query Selection: </a:t>
            </a:r>
            <a:r>
              <a:rPr lang="en" sz="1400"/>
              <a:t>The IoU-aware query selection module selects a fixed number of image features to serve as initial object queries for the decoder. It takes into account the similarity between image features and object bounding boxes to select informative queries.</a:t>
            </a:r>
            <a:endParaRPr sz="1500"/>
          </a:p>
          <a:p>
            <a:pPr indent="-317500" lvl="0" marL="457200" rtl="0" algn="l">
              <a:spcBef>
                <a:spcPts val="0"/>
              </a:spcBef>
              <a:spcAft>
                <a:spcPts val="0"/>
              </a:spcAft>
              <a:buSzPts val="1400"/>
              <a:buChar char="●"/>
            </a:pPr>
            <a:r>
              <a:rPr b="1" lang="en" sz="1400"/>
              <a:t>Decoder with Auxiliary Prediction Heads: </a:t>
            </a:r>
            <a:r>
              <a:rPr lang="en" sz="1400"/>
              <a:t>The decoder is responsible for refining the initial object queries and generating the final object detections. It consists of a stack of transformer layers. The auxiliary prediction heads are used to provide intermediate supervision during training, which helps to improve the model's accuracy.</a:t>
            </a:r>
            <a:endParaRPr sz="14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9"/>
          <p:cNvSpPr txBox="1"/>
          <p:nvPr>
            <p:ph type="title"/>
          </p:nvPr>
        </p:nvSpPr>
        <p:spPr>
          <a:xfrm>
            <a:off x="311700" y="317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RT-DETR: How it Works?</a:t>
            </a:r>
            <a:endParaRPr/>
          </a:p>
        </p:txBody>
      </p:sp>
      <p:sp>
        <p:nvSpPr>
          <p:cNvPr id="697" name="Google Shape;697;p109"/>
          <p:cNvSpPr txBox="1"/>
          <p:nvPr>
            <p:ph idx="1" type="body"/>
          </p:nvPr>
        </p:nvSpPr>
        <p:spPr>
          <a:xfrm>
            <a:off x="311700" y="850175"/>
            <a:ext cx="8520600" cy="4412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u="sng"/>
              <a:t>Step 1: Efficient Hybrid Encoder</a:t>
            </a:r>
            <a:endParaRPr b="1" sz="1200" u="sng"/>
          </a:p>
          <a:p>
            <a:pPr indent="0" lvl="0" marL="0" rtl="0" algn="l">
              <a:spcBef>
                <a:spcPts val="1200"/>
              </a:spcBef>
              <a:spcAft>
                <a:spcPts val="0"/>
              </a:spcAft>
              <a:buNone/>
            </a:pPr>
            <a:r>
              <a:rPr lang="en" sz="1200"/>
              <a:t>The efficient hybrid encoder processes the input image to extract multiscale features. Multiscale features are features that are extracted from the image at different scales. This allows the model to capture both fine-grained and coarse-grained information about the objects in the image.</a:t>
            </a:r>
            <a:endParaRPr sz="1200"/>
          </a:p>
          <a:p>
            <a:pPr indent="0" lvl="0" marL="0" rtl="0" algn="l">
              <a:spcBef>
                <a:spcPts val="1200"/>
              </a:spcBef>
              <a:spcAft>
                <a:spcPts val="0"/>
              </a:spcAft>
              <a:buNone/>
            </a:pPr>
            <a:r>
              <a:rPr lang="en" sz="1200"/>
              <a:t>The efficient hybrid encoder consists of two modules: an intra-scale feature interaction (AIFI) module and a cross-scale feature fusion (CCFM) module.</a:t>
            </a:r>
            <a:endParaRPr sz="1200"/>
          </a:p>
          <a:p>
            <a:pPr indent="-304800" lvl="0" marL="457200" rtl="0" algn="l">
              <a:spcBef>
                <a:spcPts val="1200"/>
              </a:spcBef>
              <a:spcAft>
                <a:spcPts val="0"/>
              </a:spcAft>
              <a:buSzPts val="1200"/>
              <a:buChar char="●"/>
            </a:pPr>
            <a:r>
              <a:rPr b="1" lang="en" sz="1200"/>
              <a:t>Intra-scale Feature Interaction (AIFI) Module</a:t>
            </a:r>
            <a:endParaRPr b="1" sz="1200"/>
          </a:p>
          <a:p>
            <a:pPr indent="0" lvl="0" marL="0" rtl="0" algn="l">
              <a:spcBef>
                <a:spcPts val="1200"/>
              </a:spcBef>
              <a:spcAft>
                <a:spcPts val="0"/>
              </a:spcAft>
              <a:buNone/>
            </a:pPr>
            <a:r>
              <a:rPr lang="en" sz="1200"/>
              <a:t>The AIFI module models intra-scale dependencies in the multiscale features. It does this by using a series of self-attention layers. Each self-attention layer allows the network to learn how to attend to different parts of the multiscale features in order to extract more informative features.</a:t>
            </a:r>
            <a:endParaRPr sz="1200"/>
          </a:p>
          <a:p>
            <a:pPr indent="-304800" lvl="0" marL="457200" rtl="0" algn="l">
              <a:spcBef>
                <a:spcPts val="1200"/>
              </a:spcBef>
              <a:spcAft>
                <a:spcPts val="0"/>
              </a:spcAft>
              <a:buSzPts val="1200"/>
              <a:buChar char="●"/>
            </a:pPr>
            <a:r>
              <a:rPr b="1" lang="en" sz="1200"/>
              <a:t>Cross-scale Feature Fusion (CCFM) Module</a:t>
            </a:r>
            <a:endParaRPr b="1" sz="1200"/>
          </a:p>
          <a:p>
            <a:pPr indent="0" lvl="0" marL="0" rtl="0" algn="l">
              <a:spcBef>
                <a:spcPts val="1200"/>
              </a:spcBef>
              <a:spcAft>
                <a:spcPts val="0"/>
              </a:spcAft>
              <a:buNone/>
            </a:pPr>
            <a:r>
              <a:rPr lang="en" sz="1200"/>
              <a:t>The CCFM module fuses multiscale features from different scales in a lightweight and efficient manner. It does this by using a series of residual blocks. Each residual block learns to combine features from different scales in order to extract more informative features.</a:t>
            </a:r>
            <a:endParaRPr sz="1200"/>
          </a:p>
          <a:p>
            <a:pPr indent="0" lvl="0" marL="0" rtl="0" algn="l">
              <a:spcBef>
                <a:spcPts val="1200"/>
              </a:spcBef>
              <a:spcAft>
                <a:spcPts val="1200"/>
              </a:spcAft>
              <a:buNone/>
            </a:pPr>
            <a:r>
              <a:t/>
            </a:r>
            <a:endParaRPr sz="12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0"/>
          <p:cNvSpPr txBox="1"/>
          <p:nvPr>
            <p:ph type="title"/>
          </p:nvPr>
        </p:nvSpPr>
        <p:spPr>
          <a:xfrm>
            <a:off x="311700" y="37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RT-DETR: How it Works?</a:t>
            </a:r>
            <a:endParaRPr/>
          </a:p>
          <a:p>
            <a:pPr indent="0" lvl="0" marL="0" rtl="0" algn="l">
              <a:spcBef>
                <a:spcPts val="0"/>
              </a:spcBef>
              <a:spcAft>
                <a:spcPts val="0"/>
              </a:spcAft>
              <a:buNone/>
            </a:pPr>
            <a:r>
              <a:t/>
            </a:r>
            <a:endParaRPr/>
          </a:p>
        </p:txBody>
      </p:sp>
      <p:sp>
        <p:nvSpPr>
          <p:cNvPr id="703" name="Google Shape;703;p110"/>
          <p:cNvSpPr txBox="1"/>
          <p:nvPr>
            <p:ph idx="1" type="body"/>
          </p:nvPr>
        </p:nvSpPr>
        <p:spPr>
          <a:xfrm>
            <a:off x="311700" y="1087250"/>
            <a:ext cx="8520600" cy="3702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u="sng"/>
              <a:t>Step 2: IoU-aware Query Selection</a:t>
            </a:r>
            <a:endParaRPr b="1" sz="1200" u="sng"/>
          </a:p>
          <a:p>
            <a:pPr indent="0" lvl="0" marL="0" rtl="0" algn="l">
              <a:spcBef>
                <a:spcPts val="1200"/>
              </a:spcBef>
              <a:spcAft>
                <a:spcPts val="0"/>
              </a:spcAft>
              <a:buNone/>
            </a:pPr>
            <a:r>
              <a:rPr lang="en" sz="1200"/>
              <a:t>The IoU-aware query selection module selects a fixed number of image features to serve as initial object queries for the decoder. It does this by taking into account the similarity between image features and object bounding boxes.</a:t>
            </a:r>
            <a:endParaRPr sz="1200"/>
          </a:p>
          <a:p>
            <a:pPr indent="0" lvl="0" marL="0" rtl="0" algn="l">
              <a:spcBef>
                <a:spcPts val="1200"/>
              </a:spcBef>
              <a:spcAft>
                <a:spcPts val="0"/>
              </a:spcAft>
              <a:buNone/>
            </a:pPr>
            <a:r>
              <a:rPr lang="en" sz="1200"/>
              <a:t>Specifically, the IoU-aware query selection module uses a cosine similarity function to measure the similarity between each image feature and each object bounding box. The image features with the highest similarity scores are then selected as the initial object queries for the decoder.</a:t>
            </a:r>
            <a:endParaRPr sz="1200"/>
          </a:p>
          <a:p>
            <a:pPr indent="-304800" lvl="0" marL="457200" rtl="0" algn="l">
              <a:spcBef>
                <a:spcPts val="1200"/>
              </a:spcBef>
              <a:spcAft>
                <a:spcPts val="0"/>
              </a:spcAft>
              <a:buSzPts val="1200"/>
              <a:buChar char="●"/>
            </a:pPr>
            <a:r>
              <a:rPr b="1" lang="en" sz="1200" u="sng"/>
              <a:t>Step 3: Decoder</a:t>
            </a:r>
            <a:endParaRPr b="1" sz="1200" u="sng"/>
          </a:p>
          <a:p>
            <a:pPr indent="0" lvl="0" marL="0" rtl="0" algn="l">
              <a:spcBef>
                <a:spcPts val="1200"/>
              </a:spcBef>
              <a:spcAft>
                <a:spcPts val="0"/>
              </a:spcAft>
              <a:buNone/>
            </a:pPr>
            <a:r>
              <a:rPr lang="en" sz="1200"/>
              <a:t>The decoder is responsible for refining the initial object queries and generating the final object detections. It consists of a stack of transformer layers.</a:t>
            </a:r>
            <a:endParaRPr sz="1200"/>
          </a:p>
          <a:p>
            <a:pPr indent="0" lvl="0" marL="0" rtl="0" algn="l">
              <a:spcBef>
                <a:spcPts val="1200"/>
              </a:spcBef>
              <a:spcAft>
                <a:spcPts val="1200"/>
              </a:spcAft>
              <a:buNone/>
            </a:pPr>
            <a:r>
              <a:rPr lang="en" sz="1200"/>
              <a:t>Each transformer layer in the decoder learns to refine the object queries by attending to the multiscale features extracted by the efficient hybrid encoder. The decoder also includes a series of auxiliary prediction heads, which are used to provide intermediate supervision during training. This helps to improve the model's accuracy.</a:t>
            </a:r>
            <a:endParaRPr sz="12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RT-DETR: How it Works?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709" name="Google Shape;709;p111"/>
          <p:cNvSpPr txBox="1"/>
          <p:nvPr>
            <p:ph idx="1" type="body"/>
          </p:nvPr>
        </p:nvSpPr>
        <p:spPr>
          <a:xfrm>
            <a:off x="311700" y="1152475"/>
            <a:ext cx="8520600" cy="3637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b="1" lang="en" sz="1200" u="sng"/>
              <a:t>Step 4: Auxiliary Prediction Heads</a:t>
            </a:r>
            <a:endParaRPr b="1" sz="1200" u="sng"/>
          </a:p>
          <a:p>
            <a:pPr indent="0" lvl="0" marL="0" rtl="0" algn="l">
              <a:spcBef>
                <a:spcPts val="1200"/>
              </a:spcBef>
              <a:spcAft>
                <a:spcPts val="0"/>
              </a:spcAft>
              <a:buNone/>
            </a:pPr>
            <a:r>
              <a:rPr lang="en" sz="1200"/>
              <a:t>The auxiliary prediction heads are used to provide intermediate supervision during training. They are trained to predict the object bounding boxes and confidence scores for the initial object queries. This helps the model to learn to generate more accurate object detections.</a:t>
            </a:r>
            <a:endParaRPr sz="1200"/>
          </a:p>
          <a:p>
            <a:pPr indent="0" lvl="0" marL="0" rtl="0" algn="l">
              <a:spcBef>
                <a:spcPts val="1200"/>
              </a:spcBef>
              <a:spcAft>
                <a:spcPts val="0"/>
              </a:spcAft>
              <a:buNone/>
            </a:pPr>
            <a:r>
              <a:rPr lang="en" sz="1200"/>
              <a:t>Once the decoder has refined the object queries, it generates the final object detections by predicting the object bounding boxes and confidence scores. The object bounding boxes are then used to locate the objects in the image, and the confidence scores are used to indicate how likely it is that the object bounding boxes contain real objects.</a:t>
            </a:r>
            <a:endParaRPr sz="1200"/>
          </a:p>
          <a:p>
            <a:pPr indent="0" lvl="0" marL="0" rtl="0" algn="l">
              <a:spcBef>
                <a:spcPts val="1200"/>
              </a:spcBef>
              <a:spcAft>
                <a:spcPts val="0"/>
              </a:spcAft>
              <a:buNone/>
            </a:pPr>
            <a:r>
              <a:rPr b="1" lang="en" sz="1200" u="sng"/>
              <a:t>Conclusion</a:t>
            </a:r>
            <a:endParaRPr b="1" sz="1200" u="sng"/>
          </a:p>
          <a:p>
            <a:pPr indent="0" lvl="0" marL="0" rtl="0" algn="l">
              <a:spcBef>
                <a:spcPts val="1200"/>
              </a:spcBef>
              <a:spcAft>
                <a:spcPts val="1200"/>
              </a:spcAft>
              <a:buNone/>
            </a:pPr>
            <a:r>
              <a:rPr lang="en" sz="1200"/>
              <a:t>RT-DETR is a powerful and versatile object detection model that can be used in a variety of applications. It achieves real-time performance while maintaining high accuracy. This is due to its efficient hybrid encoder architecture and its IoU-aware query selection module.</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